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92" r:id="rId5"/>
    <p:sldId id="275" r:id="rId6"/>
    <p:sldId id="276" r:id="rId7"/>
    <p:sldId id="277" r:id="rId8"/>
    <p:sldId id="278" r:id="rId9"/>
    <p:sldId id="279" r:id="rId10"/>
    <p:sldId id="281" r:id="rId11"/>
    <p:sldId id="282" r:id="rId12"/>
    <p:sldId id="283" r:id="rId13"/>
    <p:sldId id="284" r:id="rId14"/>
    <p:sldId id="285" r:id="rId15"/>
    <p:sldId id="293" r:id="rId16"/>
    <p:sldId id="295" r:id="rId17"/>
    <p:sldId id="288" r:id="rId18"/>
    <p:sldId id="299" r:id="rId19"/>
    <p:sldId id="298" r:id="rId20"/>
    <p:sldId id="296" r:id="rId21"/>
    <p:sldId id="297" r:id="rId22"/>
    <p:sldId id="301" r:id="rId23"/>
    <p:sldId id="316" r:id="rId24"/>
    <p:sldId id="317" r:id="rId25"/>
    <p:sldId id="318" r:id="rId26"/>
    <p:sldId id="319" r:id="rId27"/>
    <p:sldId id="320" r:id="rId28"/>
    <p:sldId id="289" r:id="rId29"/>
    <p:sldId id="302" r:id="rId30"/>
    <p:sldId id="304" r:id="rId31"/>
    <p:sldId id="303" r:id="rId32"/>
    <p:sldId id="305" r:id="rId33"/>
    <p:sldId id="306" r:id="rId34"/>
    <p:sldId id="308" r:id="rId35"/>
    <p:sldId id="309" r:id="rId36"/>
    <p:sldId id="307" r:id="rId37"/>
    <p:sldId id="310" r:id="rId38"/>
    <p:sldId id="311" r:id="rId39"/>
    <p:sldId id="313" r:id="rId40"/>
    <p:sldId id="314" r:id="rId41"/>
    <p:sldId id="315" r:id="rId42"/>
    <p:sldId id="321" r:id="rId43"/>
    <p:sldId id="32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3" d="100"/>
          <a:sy n="63" d="100"/>
        </p:scale>
        <p:origin x="804" y="7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ukka\Desktop\Accio%20Project\EDA%20Answer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ukka\Desktop\Accio%20Project\EDA%20Answer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bukka\Desktop\Accio%20Project\EDA%20Answer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bukka\Desktop\Accio%20Project\EDA%20Answer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944106697615981"/>
          <c:y val="3.275007822197161E-2"/>
          <c:w val="0.44300710299018203"/>
          <c:h val="0.65298928273030787"/>
        </c:manualLayout>
      </c:layout>
      <c:barChart>
        <c:barDir val="bar"/>
        <c:grouping val="clustered"/>
        <c:varyColors val="0"/>
        <c:ser>
          <c:idx val="0"/>
          <c:order val="0"/>
          <c:tx>
            <c:strRef>
              <c:f>Sheet1!$B$1</c:f>
              <c:strCache>
                <c:ptCount val="1"/>
                <c:pt idx="0">
                  <c:v>Rents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Repeat customer</c:v>
                </c:pt>
                <c:pt idx="1">
                  <c:v>First_customer</c:v>
                </c:pt>
              </c:strCache>
            </c:strRef>
          </c:cat>
          <c:val>
            <c:numRef>
              <c:f>Sheet1!$B$2:$B$3</c:f>
              <c:numCache>
                <c:formatCode>General</c:formatCode>
                <c:ptCount val="2"/>
                <c:pt idx="0">
                  <c:v>13879</c:v>
                </c:pt>
                <c:pt idx="1">
                  <c:v>1983</c:v>
                </c:pt>
              </c:numCache>
            </c:numRef>
          </c:val>
          <c:extLst>
            <c:ext xmlns:c16="http://schemas.microsoft.com/office/drawing/2014/chart" uri="{C3380CC4-5D6E-409C-BE32-E72D297353CC}">
              <c16:uniqueId val="{00000000-2825-4965-83F8-5BDD43242589}"/>
            </c:ext>
          </c:extLst>
        </c:ser>
        <c:ser>
          <c:idx val="1"/>
          <c:order val="1"/>
          <c:tx>
            <c:strRef>
              <c:f>Sheet1!$C$1</c:f>
              <c:strCache>
                <c:ptCount val="1"/>
                <c:pt idx="0">
                  <c:v>Total_amount</c:v>
                </c:pt>
              </c:strCache>
            </c:strRef>
          </c:tx>
          <c:spPr>
            <a:solidFill>
              <a:schemeClr val="accent2"/>
            </a:solidFill>
            <a:ln>
              <a:noFill/>
            </a:ln>
            <a:effectLst/>
          </c:spPr>
          <c:invertIfNegative val="0"/>
          <c:dLbls>
            <c:dLbl>
              <c:idx val="0"/>
              <c:layout>
                <c:manualLayout>
                  <c:x val="4.4575450175276629E-2"/>
                  <c:y val="-2.9186864302339157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7123100111413556"/>
                      <c:h val="0.21985005535736957"/>
                    </c:manualLayout>
                  </c15:layout>
                </c:ext>
                <c:ext xmlns:c16="http://schemas.microsoft.com/office/drawing/2014/chart" uri="{C3380CC4-5D6E-409C-BE32-E72D297353CC}">
                  <c16:uniqueId val="{00000004-2825-4965-83F8-5BDD43242589}"/>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0.27123100111413556"/>
                      <c:h val="0.21985005535736957"/>
                    </c:manualLayout>
                  </c15:layout>
                </c:ext>
                <c:ext xmlns:c16="http://schemas.microsoft.com/office/drawing/2014/chart" uri="{C3380CC4-5D6E-409C-BE32-E72D297353CC}">
                  <c16:uniqueId val="{00000003-2825-4965-83F8-5BDD4324258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Repeat customer</c:v>
                </c:pt>
                <c:pt idx="1">
                  <c:v>First_customer</c:v>
                </c:pt>
              </c:strCache>
            </c:strRef>
          </c:cat>
          <c:val>
            <c:numRef>
              <c:f>Sheet1!$C$2:$C$3</c:f>
              <c:numCache>
                <c:formatCode>General</c:formatCode>
                <c:ptCount val="2"/>
                <c:pt idx="0">
                  <c:v>58627.21</c:v>
                </c:pt>
                <c:pt idx="1">
                  <c:v>8265.17</c:v>
                </c:pt>
              </c:numCache>
            </c:numRef>
          </c:val>
          <c:extLst>
            <c:ext xmlns:c16="http://schemas.microsoft.com/office/drawing/2014/chart" uri="{C3380CC4-5D6E-409C-BE32-E72D297353CC}">
              <c16:uniqueId val="{00000001-2825-4965-83F8-5BDD43242589}"/>
            </c:ext>
          </c:extLst>
        </c:ser>
        <c:dLbls>
          <c:dLblPos val="outEnd"/>
          <c:showLegendKey val="0"/>
          <c:showVal val="1"/>
          <c:showCatName val="0"/>
          <c:showSerName val="0"/>
          <c:showPercent val="0"/>
          <c:showBubbleSize val="0"/>
        </c:dLbls>
        <c:gapWidth val="219"/>
        <c:axId val="1667661440"/>
        <c:axId val="1667658560"/>
      </c:barChart>
      <c:catAx>
        <c:axId val="166766144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7658560"/>
        <c:crosses val="autoZero"/>
        <c:auto val="1"/>
        <c:lblAlgn val="ctr"/>
        <c:lblOffset val="100"/>
        <c:noMultiLvlLbl val="0"/>
      </c:catAx>
      <c:valAx>
        <c:axId val="1667658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7661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a:t>trend over monthd</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21272424362970371"/>
          <c:y val="0.22435361265765882"/>
          <c:w val="0.72002666135381166"/>
          <c:h val="0.43683736669719503"/>
        </c:manualLayout>
      </c:layout>
      <c:lineChart>
        <c:grouping val="standard"/>
        <c:varyColors val="0"/>
        <c:ser>
          <c:idx val="0"/>
          <c:order val="0"/>
          <c:tx>
            <c:v>store 1</c:v>
          </c:tx>
          <c:spPr>
            <a:ln w="22225" cap="rnd" cmpd="sng" algn="ctr">
              <a:solidFill>
                <a:schemeClr val="accent1"/>
              </a:solidFill>
              <a:round/>
            </a:ln>
            <a:effectLst/>
          </c:spPr>
          <c:marker>
            <c:symbol val="none"/>
          </c:marker>
          <c:val>
            <c:numRef>
              <c:f>'4th Answer'!$R$3:$R$6</c:f>
              <c:numCache>
                <c:formatCode>_-[$$-409]* #,##0_ ;_-[$$-409]* \-#,##0\ ;_-[$$-409]* "-"??_ ;_-@_ </c:formatCode>
                <c:ptCount val="4"/>
                <c:pt idx="0">
                  <c:v>2340.42</c:v>
                </c:pt>
                <c:pt idx="1">
                  <c:v>4832.37</c:v>
                </c:pt>
                <c:pt idx="2">
                  <c:v>14061.58</c:v>
                </c:pt>
                <c:pt idx="3">
                  <c:v>12072.08</c:v>
                </c:pt>
              </c:numCache>
            </c:numRef>
          </c:val>
          <c:smooth val="0"/>
          <c:extLst>
            <c:ext xmlns:c16="http://schemas.microsoft.com/office/drawing/2014/chart" uri="{C3380CC4-5D6E-409C-BE32-E72D297353CC}">
              <c16:uniqueId val="{00000000-2955-4A80-AA79-D6E13C75F9F7}"/>
            </c:ext>
          </c:extLst>
        </c:ser>
        <c:ser>
          <c:idx val="1"/>
          <c:order val="1"/>
          <c:tx>
            <c:v>store2</c:v>
          </c:tx>
          <c:spPr>
            <a:ln w="22225" cap="rnd" cmpd="sng" algn="ctr">
              <a:solidFill>
                <a:schemeClr val="accent2"/>
              </a:solidFill>
              <a:round/>
            </a:ln>
            <a:effectLst/>
          </c:spPr>
          <c:marker>
            <c:symbol val="none"/>
          </c:marker>
          <c:val>
            <c:numRef>
              <c:f>'4th Answer'!$V$3:$V$6</c:f>
              <c:numCache>
                <c:formatCode>_-[$$-409]* #,##0_ ;_-[$$-409]* \-#,##0\ ;_-[$$-409]* "-"??_ ;_-@_ </c:formatCode>
                <c:ptCount val="4"/>
                <c:pt idx="0">
                  <c:v>2483.02</c:v>
                </c:pt>
                <c:pt idx="1">
                  <c:v>4797.5200000000004</c:v>
                </c:pt>
                <c:pt idx="2">
                  <c:v>14307.33</c:v>
                </c:pt>
                <c:pt idx="3">
                  <c:v>11998.06</c:v>
                </c:pt>
              </c:numCache>
            </c:numRef>
          </c:val>
          <c:smooth val="0"/>
          <c:extLst>
            <c:ext xmlns:c16="http://schemas.microsoft.com/office/drawing/2014/chart" uri="{C3380CC4-5D6E-409C-BE32-E72D297353CC}">
              <c16:uniqueId val="{00000001-2955-4A80-AA79-D6E13C75F9F7}"/>
            </c:ext>
          </c:extLst>
        </c:ser>
        <c:ser>
          <c:idx val="2"/>
          <c:order val="2"/>
          <c:spPr>
            <a:ln w="22225" cap="rnd" cmpd="sng" algn="ctr">
              <a:solidFill>
                <a:schemeClr val="accent3"/>
              </a:solidFill>
              <a:round/>
            </a:ln>
            <a:effectLst/>
          </c:spPr>
          <c:marker>
            <c:symbol val="none"/>
          </c:marker>
          <c:val>
            <c:numLit>
              <c:formatCode>General</c:formatCode>
              <c:ptCount val="1"/>
              <c:pt idx="0">
                <c:v>1</c:v>
              </c:pt>
            </c:numLit>
          </c:val>
          <c:smooth val="0"/>
          <c:extLst>
            <c:ext xmlns:c16="http://schemas.microsoft.com/office/drawing/2014/chart" uri="{C3380CC4-5D6E-409C-BE32-E72D297353CC}">
              <c16:uniqueId val="{00000002-2955-4A80-AA79-D6E13C75F9F7}"/>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888536543"/>
        <c:axId val="1888564383"/>
      </c:lineChart>
      <c:catAx>
        <c:axId val="1888536543"/>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88564383"/>
        <c:crosses val="autoZero"/>
        <c:auto val="1"/>
        <c:lblAlgn val="ctr"/>
        <c:lblOffset val="100"/>
        <c:noMultiLvlLbl val="0"/>
      </c:catAx>
      <c:valAx>
        <c:axId val="1888564383"/>
        <c:scaling>
          <c:orientation val="minMax"/>
        </c:scaling>
        <c:delete val="0"/>
        <c:axPos val="l"/>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88536543"/>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625753691525228"/>
          <c:y val="2.361315117994665E-2"/>
          <c:w val="0.82757096617253001"/>
          <c:h val="0.74478656839337609"/>
        </c:manualLayout>
      </c:layout>
      <c:lineChart>
        <c:grouping val="standard"/>
        <c:varyColors val="0"/>
        <c:ser>
          <c:idx val="0"/>
          <c:order val="0"/>
          <c:spPr>
            <a:ln w="44450" cap="flat">
              <a:solidFill>
                <a:schemeClr val="accent2">
                  <a:lumMod val="50000"/>
                  <a:alpha val="98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'6rh Answer'!$C$21:$C$24</c:f>
              <c:strCache>
                <c:ptCount val="4"/>
                <c:pt idx="0">
                  <c:v>May</c:v>
                </c:pt>
                <c:pt idx="1">
                  <c:v>June</c:v>
                </c:pt>
                <c:pt idx="2">
                  <c:v>July</c:v>
                </c:pt>
                <c:pt idx="3">
                  <c:v>August</c:v>
                </c:pt>
              </c:strCache>
            </c:strRef>
          </c:cat>
          <c:val>
            <c:numRef>
              <c:f>'6rh Answer'!$D$21:$D$24</c:f>
              <c:numCache>
                <c:formatCode>General</c:formatCode>
                <c:ptCount val="4"/>
                <c:pt idx="0">
                  <c:v>4824.43</c:v>
                </c:pt>
                <c:pt idx="1">
                  <c:v>9631.8799999999992</c:v>
                </c:pt>
                <c:pt idx="2">
                  <c:v>28373.89</c:v>
                </c:pt>
                <c:pt idx="3">
                  <c:v>24072.13</c:v>
                </c:pt>
              </c:numCache>
            </c:numRef>
          </c:val>
          <c:smooth val="1"/>
          <c:extLst>
            <c:ext xmlns:c16="http://schemas.microsoft.com/office/drawing/2014/chart" uri="{C3380CC4-5D6E-409C-BE32-E72D297353CC}">
              <c16:uniqueId val="{00000000-C455-4D36-A069-67B855565E9D}"/>
            </c:ext>
          </c:extLst>
        </c:ser>
        <c:dLbls>
          <c:dLblPos val="t"/>
          <c:showLegendKey val="0"/>
          <c:showVal val="1"/>
          <c:showCatName val="0"/>
          <c:showSerName val="0"/>
          <c:showPercent val="0"/>
          <c:showBubbleSize val="0"/>
        </c:dLbls>
        <c:smooth val="0"/>
        <c:axId val="514485871"/>
        <c:axId val="514493071"/>
        <c:extLst>
          <c:ext xmlns:c15="http://schemas.microsoft.com/office/drawing/2012/chart" uri="{02D57815-91ED-43cb-92C2-25804820EDAC}">
            <c15:filteredLineSeries>
              <c15:ser>
                <c:idx val="1"/>
                <c:order val="1"/>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'6rh Answer'!$C$21:$C$24</c15:sqref>
                        </c15:formulaRef>
                      </c:ext>
                    </c:extLst>
                    <c:strCache>
                      <c:ptCount val="4"/>
                      <c:pt idx="0">
                        <c:v>May</c:v>
                      </c:pt>
                      <c:pt idx="1">
                        <c:v>June</c:v>
                      </c:pt>
                      <c:pt idx="2">
                        <c:v>July</c:v>
                      </c:pt>
                      <c:pt idx="3">
                        <c:v>August</c:v>
                      </c:pt>
                    </c:strCache>
                  </c:strRef>
                </c:cat>
                <c:val>
                  <c:numRef>
                    <c:extLst>
                      <c:ext uri="{02D57815-91ED-43cb-92C2-25804820EDAC}">
                        <c15:formulaRef>
                          <c15:sqref>'6rh Answer'!$E$21:$E$24</c15:sqref>
                        </c15:formulaRef>
                      </c:ext>
                    </c:extLst>
                    <c:numCache>
                      <c:formatCode>General</c:formatCode>
                      <c:ptCount val="4"/>
                      <c:pt idx="0">
                        <c:v>1156</c:v>
                      </c:pt>
                      <c:pt idx="1">
                        <c:v>2311</c:v>
                      </c:pt>
                      <c:pt idx="2">
                        <c:v>6709</c:v>
                      </c:pt>
                      <c:pt idx="3">
                        <c:v>5686</c:v>
                      </c:pt>
                    </c:numCache>
                  </c:numRef>
                </c:val>
                <c:smooth val="0"/>
                <c:extLst>
                  <c:ext xmlns:c16="http://schemas.microsoft.com/office/drawing/2014/chart" uri="{C3380CC4-5D6E-409C-BE32-E72D297353CC}">
                    <c16:uniqueId val="{00000001-C455-4D36-A069-67B855565E9D}"/>
                  </c:ext>
                </c:extLst>
              </c15:ser>
            </c15:filteredLineSeries>
          </c:ext>
        </c:extLst>
      </c:lineChart>
      <c:catAx>
        <c:axId val="514485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493071"/>
        <c:crosses val="autoZero"/>
        <c:auto val="1"/>
        <c:lblAlgn val="ctr"/>
        <c:lblOffset val="100"/>
        <c:noMultiLvlLbl val="0"/>
      </c:catAx>
      <c:valAx>
        <c:axId val="514493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485871"/>
        <c:crosses val="autoZero"/>
        <c:crossBetween val="between"/>
      </c:valAx>
      <c:spPr>
        <a:noFill/>
        <a:ln>
          <a:noFill/>
        </a:ln>
        <a:effectLst>
          <a:outerShdw blurRad="63500" sx="102000" sy="102000" algn="ctr" rotWithShape="0">
            <a:prstClr val="black">
              <a:alpha val="40000"/>
            </a:prstClr>
          </a:outerShdw>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Store 1</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'7th Question'!$AA$2</c:f>
              <c:strCache>
                <c:ptCount val="1"/>
                <c:pt idx="0">
                  <c:v>count 0f rents</c:v>
                </c:pt>
              </c:strCache>
            </c:strRef>
          </c:tx>
          <c:spPr>
            <a:solidFill>
              <a:schemeClr val="accent1"/>
            </a:solidFill>
            <a:ln>
              <a:noFill/>
            </a:ln>
            <a:effectLst/>
          </c:spPr>
          <c:invertIfNegative val="0"/>
          <c:cat>
            <c:strRef>
              <c:f>'7th Question'!$Y$3:$Y$18</c:f>
              <c:strCache>
                <c:ptCount val="16"/>
                <c:pt idx="0">
                  <c:v>Drama</c:v>
                </c:pt>
                <c:pt idx="1">
                  <c:v>Sports</c:v>
                </c:pt>
                <c:pt idx="2">
                  <c:v>New</c:v>
                </c:pt>
                <c:pt idx="3">
                  <c:v>Comedy</c:v>
                </c:pt>
                <c:pt idx="4">
                  <c:v>Action</c:v>
                </c:pt>
                <c:pt idx="5">
                  <c:v>Foreign</c:v>
                </c:pt>
                <c:pt idx="6">
                  <c:v>Animation</c:v>
                </c:pt>
                <c:pt idx="7">
                  <c:v>Sci-Fi</c:v>
                </c:pt>
                <c:pt idx="8">
                  <c:v>Family</c:v>
                </c:pt>
                <c:pt idx="9">
                  <c:v>Games</c:v>
                </c:pt>
                <c:pt idx="10">
                  <c:v>Documentary</c:v>
                </c:pt>
                <c:pt idx="11">
                  <c:v>Music</c:v>
                </c:pt>
                <c:pt idx="12">
                  <c:v>Children</c:v>
                </c:pt>
                <c:pt idx="13">
                  <c:v>Classics</c:v>
                </c:pt>
                <c:pt idx="14">
                  <c:v>Horror</c:v>
                </c:pt>
                <c:pt idx="15">
                  <c:v>Travel</c:v>
                </c:pt>
              </c:strCache>
            </c:strRef>
          </c:cat>
          <c:val>
            <c:numRef>
              <c:f>'7th Question'!$AA$3:$AA$18</c:f>
              <c:numCache>
                <c:formatCode>General</c:formatCode>
                <c:ptCount val="16"/>
                <c:pt idx="0">
                  <c:v>573</c:v>
                </c:pt>
                <c:pt idx="1">
                  <c:v>548</c:v>
                </c:pt>
                <c:pt idx="2">
                  <c:v>498</c:v>
                </c:pt>
                <c:pt idx="3">
                  <c:v>495</c:v>
                </c:pt>
                <c:pt idx="4">
                  <c:v>587</c:v>
                </c:pt>
                <c:pt idx="5">
                  <c:v>518</c:v>
                </c:pt>
                <c:pt idx="6">
                  <c:v>556</c:v>
                </c:pt>
                <c:pt idx="7">
                  <c:v>520</c:v>
                </c:pt>
                <c:pt idx="8">
                  <c:v>550</c:v>
                </c:pt>
                <c:pt idx="9">
                  <c:v>448</c:v>
                </c:pt>
                <c:pt idx="10">
                  <c:v>445</c:v>
                </c:pt>
                <c:pt idx="11">
                  <c:v>428</c:v>
                </c:pt>
                <c:pt idx="12">
                  <c:v>449</c:v>
                </c:pt>
                <c:pt idx="13">
                  <c:v>443</c:v>
                </c:pt>
                <c:pt idx="14">
                  <c:v>383</c:v>
                </c:pt>
                <c:pt idx="15">
                  <c:v>390</c:v>
                </c:pt>
              </c:numCache>
            </c:numRef>
          </c:val>
          <c:extLst>
            <c:ext xmlns:c16="http://schemas.microsoft.com/office/drawing/2014/chart" uri="{C3380CC4-5D6E-409C-BE32-E72D297353CC}">
              <c16:uniqueId val="{00000000-1D84-433F-BC1B-CFABC9965CE9}"/>
            </c:ext>
          </c:extLst>
        </c:ser>
        <c:dLbls>
          <c:showLegendKey val="0"/>
          <c:showVal val="0"/>
          <c:showCatName val="0"/>
          <c:showSerName val="0"/>
          <c:showPercent val="0"/>
          <c:showBubbleSize val="0"/>
        </c:dLbls>
        <c:gapWidth val="219"/>
        <c:overlap val="-27"/>
        <c:axId val="428844863"/>
        <c:axId val="428845343"/>
      </c:barChart>
      <c:lineChart>
        <c:grouping val="standard"/>
        <c:varyColors val="0"/>
        <c:ser>
          <c:idx val="1"/>
          <c:order val="1"/>
          <c:tx>
            <c:strRef>
              <c:f>'7th Question'!$AB$2</c:f>
              <c:strCache>
                <c:ptCount val="1"/>
                <c:pt idx="0">
                  <c:v>Total revenu per cat2</c:v>
                </c:pt>
              </c:strCache>
            </c:strRef>
          </c:tx>
          <c:spPr>
            <a:ln w="28575" cap="rnd">
              <a:solidFill>
                <a:schemeClr val="accent2"/>
              </a:solidFill>
              <a:round/>
            </a:ln>
            <a:effectLst/>
          </c:spPr>
          <c:marker>
            <c:symbol val="none"/>
          </c:marker>
          <c:cat>
            <c:strRef>
              <c:f>'7th Question'!$Y$3:$Y$18</c:f>
              <c:strCache>
                <c:ptCount val="16"/>
                <c:pt idx="0">
                  <c:v>Drama</c:v>
                </c:pt>
                <c:pt idx="1">
                  <c:v>Sports</c:v>
                </c:pt>
                <c:pt idx="2">
                  <c:v>New</c:v>
                </c:pt>
                <c:pt idx="3">
                  <c:v>Comedy</c:v>
                </c:pt>
                <c:pt idx="4">
                  <c:v>Action</c:v>
                </c:pt>
                <c:pt idx="5">
                  <c:v>Foreign</c:v>
                </c:pt>
                <c:pt idx="6">
                  <c:v>Animation</c:v>
                </c:pt>
                <c:pt idx="7">
                  <c:v>Sci-Fi</c:v>
                </c:pt>
                <c:pt idx="8">
                  <c:v>Family</c:v>
                </c:pt>
                <c:pt idx="9">
                  <c:v>Games</c:v>
                </c:pt>
                <c:pt idx="10">
                  <c:v>Documentary</c:v>
                </c:pt>
                <c:pt idx="11">
                  <c:v>Music</c:v>
                </c:pt>
                <c:pt idx="12">
                  <c:v>Children</c:v>
                </c:pt>
                <c:pt idx="13">
                  <c:v>Classics</c:v>
                </c:pt>
                <c:pt idx="14">
                  <c:v>Horror</c:v>
                </c:pt>
                <c:pt idx="15">
                  <c:v>Travel</c:v>
                </c:pt>
              </c:strCache>
            </c:strRef>
          </c:cat>
          <c:val>
            <c:numRef>
              <c:f>'7th Question'!$AB$3:$AB$18</c:f>
              <c:numCache>
                <c:formatCode>General</c:formatCode>
                <c:ptCount val="16"/>
                <c:pt idx="0">
                  <c:v>2560.27</c:v>
                </c:pt>
                <c:pt idx="1">
                  <c:v>2474.52</c:v>
                </c:pt>
                <c:pt idx="2">
                  <c:v>2391.02</c:v>
                </c:pt>
                <c:pt idx="3">
                  <c:v>2358.0500000000002</c:v>
                </c:pt>
                <c:pt idx="4">
                  <c:v>2317.13</c:v>
                </c:pt>
                <c:pt idx="5">
                  <c:v>2278.8200000000002</c:v>
                </c:pt>
                <c:pt idx="6">
                  <c:v>2258.44</c:v>
                </c:pt>
                <c:pt idx="7">
                  <c:v>2202.8000000000002</c:v>
                </c:pt>
                <c:pt idx="8">
                  <c:v>2150.5</c:v>
                </c:pt>
                <c:pt idx="9">
                  <c:v>2065.52</c:v>
                </c:pt>
                <c:pt idx="10">
                  <c:v>1861.55</c:v>
                </c:pt>
                <c:pt idx="11">
                  <c:v>1779.72</c:v>
                </c:pt>
                <c:pt idx="12">
                  <c:v>1746.51</c:v>
                </c:pt>
                <c:pt idx="13">
                  <c:v>1701.57</c:v>
                </c:pt>
                <c:pt idx="14">
                  <c:v>1664.17</c:v>
                </c:pt>
                <c:pt idx="15">
                  <c:v>1626.1</c:v>
                </c:pt>
              </c:numCache>
            </c:numRef>
          </c:val>
          <c:smooth val="0"/>
          <c:extLst>
            <c:ext xmlns:c16="http://schemas.microsoft.com/office/drawing/2014/chart" uri="{C3380CC4-5D6E-409C-BE32-E72D297353CC}">
              <c16:uniqueId val="{00000001-1D84-433F-BC1B-CFABC9965CE9}"/>
            </c:ext>
          </c:extLst>
        </c:ser>
        <c:dLbls>
          <c:showLegendKey val="0"/>
          <c:showVal val="0"/>
          <c:showCatName val="0"/>
          <c:showSerName val="0"/>
          <c:showPercent val="0"/>
          <c:showBubbleSize val="0"/>
        </c:dLbls>
        <c:marker val="1"/>
        <c:smooth val="0"/>
        <c:axId val="428831903"/>
        <c:axId val="428841983"/>
      </c:lineChart>
      <c:catAx>
        <c:axId val="42884486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Category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8845343"/>
        <c:crosses val="autoZero"/>
        <c:auto val="1"/>
        <c:lblAlgn val="ctr"/>
        <c:lblOffset val="100"/>
        <c:noMultiLvlLbl val="0"/>
      </c:catAx>
      <c:valAx>
        <c:axId val="4288453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count Of rents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8844863"/>
        <c:crosses val="autoZero"/>
        <c:crossBetween val="between"/>
      </c:valAx>
      <c:valAx>
        <c:axId val="428841983"/>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Rent Amount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8831903"/>
        <c:crosses val="max"/>
        <c:crossBetween val="between"/>
      </c:valAx>
      <c:catAx>
        <c:axId val="428831903"/>
        <c:scaling>
          <c:orientation val="minMax"/>
        </c:scaling>
        <c:delete val="1"/>
        <c:axPos val="b"/>
        <c:numFmt formatCode="General" sourceLinked="1"/>
        <c:majorTickMark val="none"/>
        <c:minorTickMark val="none"/>
        <c:tickLblPos val="nextTo"/>
        <c:crossAx val="42884198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Store 2</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'7th Question'!$AF$2</c:f>
              <c:strCache>
                <c:ptCount val="1"/>
                <c:pt idx="0">
                  <c:v>count 0f rents2</c:v>
                </c:pt>
              </c:strCache>
            </c:strRef>
          </c:tx>
          <c:spPr>
            <a:solidFill>
              <a:schemeClr val="accent1"/>
            </a:solidFill>
            <a:ln>
              <a:noFill/>
            </a:ln>
            <a:effectLst/>
          </c:spPr>
          <c:invertIfNegative val="0"/>
          <c:cat>
            <c:strRef>
              <c:f>'7th Question'!$AD$3:$AD$18</c:f>
              <c:strCache>
                <c:ptCount val="16"/>
                <c:pt idx="0">
                  <c:v>Sports</c:v>
                </c:pt>
                <c:pt idx="1">
                  <c:v>Sci-Fi</c:v>
                </c:pt>
                <c:pt idx="2">
                  <c:v>Documentary</c:v>
                </c:pt>
                <c:pt idx="3">
                  <c:v>Animation</c:v>
                </c:pt>
                <c:pt idx="4">
                  <c:v>Games</c:v>
                </c:pt>
                <c:pt idx="5">
                  <c:v>Family</c:v>
                </c:pt>
                <c:pt idx="6">
                  <c:v>Horror</c:v>
                </c:pt>
                <c:pt idx="7">
                  <c:v>Action</c:v>
                </c:pt>
                <c:pt idx="8">
                  <c:v>Comedy</c:v>
                </c:pt>
                <c:pt idx="9">
                  <c:v>Drama</c:v>
                </c:pt>
                <c:pt idx="10">
                  <c:v>Foreign</c:v>
                </c:pt>
                <c:pt idx="11">
                  <c:v>New</c:v>
                </c:pt>
                <c:pt idx="12">
                  <c:v>Classics</c:v>
                </c:pt>
                <c:pt idx="13">
                  <c:v>Children</c:v>
                </c:pt>
                <c:pt idx="14">
                  <c:v>Travel</c:v>
                </c:pt>
                <c:pt idx="15">
                  <c:v>Music</c:v>
                </c:pt>
              </c:strCache>
            </c:strRef>
          </c:cat>
          <c:val>
            <c:numRef>
              <c:f>'7th Question'!$AF$3:$AF$18</c:f>
              <c:numCache>
                <c:formatCode>General</c:formatCode>
                <c:ptCount val="16"/>
                <c:pt idx="0">
                  <c:v>616</c:v>
                </c:pt>
                <c:pt idx="1">
                  <c:v>573</c:v>
                </c:pt>
                <c:pt idx="2">
                  <c:v>599</c:v>
                </c:pt>
                <c:pt idx="3">
                  <c:v>589</c:v>
                </c:pt>
                <c:pt idx="4">
                  <c:v>507</c:v>
                </c:pt>
                <c:pt idx="5">
                  <c:v>533</c:v>
                </c:pt>
                <c:pt idx="6">
                  <c:v>451</c:v>
                </c:pt>
                <c:pt idx="7">
                  <c:v>508</c:v>
                </c:pt>
                <c:pt idx="8">
                  <c:v>437</c:v>
                </c:pt>
                <c:pt idx="9">
                  <c:v>480</c:v>
                </c:pt>
                <c:pt idx="10">
                  <c:v>504</c:v>
                </c:pt>
                <c:pt idx="11">
                  <c:v>429</c:v>
                </c:pt>
                <c:pt idx="12">
                  <c:v>487</c:v>
                </c:pt>
                <c:pt idx="13">
                  <c:v>490</c:v>
                </c:pt>
                <c:pt idx="14">
                  <c:v>437</c:v>
                </c:pt>
                <c:pt idx="15">
                  <c:v>391</c:v>
                </c:pt>
              </c:numCache>
            </c:numRef>
          </c:val>
          <c:extLst>
            <c:ext xmlns:c16="http://schemas.microsoft.com/office/drawing/2014/chart" uri="{C3380CC4-5D6E-409C-BE32-E72D297353CC}">
              <c16:uniqueId val="{00000000-83F9-491C-960D-69CAA900C734}"/>
            </c:ext>
          </c:extLst>
        </c:ser>
        <c:dLbls>
          <c:showLegendKey val="0"/>
          <c:showVal val="0"/>
          <c:showCatName val="0"/>
          <c:showSerName val="0"/>
          <c:showPercent val="0"/>
          <c:showBubbleSize val="0"/>
        </c:dLbls>
        <c:gapWidth val="219"/>
        <c:overlap val="-27"/>
        <c:axId val="514523791"/>
        <c:axId val="514509871"/>
      </c:barChart>
      <c:lineChart>
        <c:grouping val="standard"/>
        <c:varyColors val="0"/>
        <c:ser>
          <c:idx val="1"/>
          <c:order val="1"/>
          <c:tx>
            <c:strRef>
              <c:f>'7th Question'!$AG$2</c:f>
              <c:strCache>
                <c:ptCount val="1"/>
                <c:pt idx="0">
                  <c:v>Total revenu per cat2</c:v>
                </c:pt>
              </c:strCache>
            </c:strRef>
          </c:tx>
          <c:spPr>
            <a:ln w="28575" cap="rnd">
              <a:solidFill>
                <a:schemeClr val="accent2"/>
              </a:solidFill>
              <a:round/>
            </a:ln>
            <a:effectLst/>
          </c:spPr>
          <c:marker>
            <c:symbol val="none"/>
          </c:marker>
          <c:cat>
            <c:strRef>
              <c:f>'7th Question'!$AD$3:$AD$18</c:f>
              <c:strCache>
                <c:ptCount val="16"/>
                <c:pt idx="0">
                  <c:v>Sports</c:v>
                </c:pt>
                <c:pt idx="1">
                  <c:v>Sci-Fi</c:v>
                </c:pt>
                <c:pt idx="2">
                  <c:v>Documentary</c:v>
                </c:pt>
                <c:pt idx="3">
                  <c:v>Animation</c:v>
                </c:pt>
                <c:pt idx="4">
                  <c:v>Games</c:v>
                </c:pt>
                <c:pt idx="5">
                  <c:v>Family</c:v>
                </c:pt>
                <c:pt idx="6">
                  <c:v>Horror</c:v>
                </c:pt>
                <c:pt idx="7">
                  <c:v>Action</c:v>
                </c:pt>
                <c:pt idx="8">
                  <c:v>Comedy</c:v>
                </c:pt>
                <c:pt idx="9">
                  <c:v>Drama</c:v>
                </c:pt>
                <c:pt idx="10">
                  <c:v>Foreign</c:v>
                </c:pt>
                <c:pt idx="11">
                  <c:v>New</c:v>
                </c:pt>
                <c:pt idx="12">
                  <c:v>Classics</c:v>
                </c:pt>
                <c:pt idx="13">
                  <c:v>Children</c:v>
                </c:pt>
                <c:pt idx="14">
                  <c:v>Travel</c:v>
                </c:pt>
                <c:pt idx="15">
                  <c:v>Music</c:v>
                </c:pt>
              </c:strCache>
            </c:strRef>
          </c:cat>
          <c:val>
            <c:numRef>
              <c:f>'7th Question'!$AG$3:$AG$18</c:f>
              <c:numCache>
                <c:formatCode>General</c:formatCode>
                <c:ptCount val="16"/>
                <c:pt idx="0">
                  <c:v>2798.84</c:v>
                </c:pt>
                <c:pt idx="1">
                  <c:v>2523.27</c:v>
                </c:pt>
                <c:pt idx="2">
                  <c:v>2348.0100000000002</c:v>
                </c:pt>
                <c:pt idx="3">
                  <c:v>2331.11</c:v>
                </c:pt>
                <c:pt idx="4">
                  <c:v>2175.9299999999998</c:v>
                </c:pt>
                <c:pt idx="5">
                  <c:v>2045.67</c:v>
                </c:pt>
                <c:pt idx="6">
                  <c:v>2024.49</c:v>
                </c:pt>
                <c:pt idx="7">
                  <c:v>2002.92</c:v>
                </c:pt>
                <c:pt idx="8">
                  <c:v>1999.63</c:v>
                </c:pt>
                <c:pt idx="9">
                  <c:v>1997.2</c:v>
                </c:pt>
                <c:pt idx="10">
                  <c:v>1966.96</c:v>
                </c:pt>
                <c:pt idx="11">
                  <c:v>1929.71</c:v>
                </c:pt>
                <c:pt idx="12">
                  <c:v>1913.13</c:v>
                </c:pt>
                <c:pt idx="13">
                  <c:v>1893.1</c:v>
                </c:pt>
                <c:pt idx="14">
                  <c:v>1892.63</c:v>
                </c:pt>
                <c:pt idx="15">
                  <c:v>1613.09</c:v>
                </c:pt>
              </c:numCache>
            </c:numRef>
          </c:val>
          <c:smooth val="0"/>
          <c:extLst>
            <c:ext xmlns:c16="http://schemas.microsoft.com/office/drawing/2014/chart" uri="{C3380CC4-5D6E-409C-BE32-E72D297353CC}">
              <c16:uniqueId val="{00000001-83F9-491C-960D-69CAA900C734}"/>
            </c:ext>
          </c:extLst>
        </c:ser>
        <c:dLbls>
          <c:showLegendKey val="0"/>
          <c:showVal val="0"/>
          <c:showCatName val="0"/>
          <c:showSerName val="0"/>
          <c:showPercent val="0"/>
          <c:showBubbleSize val="0"/>
        </c:dLbls>
        <c:marker val="1"/>
        <c:smooth val="0"/>
        <c:axId val="514511791"/>
        <c:axId val="514510351"/>
      </c:lineChart>
      <c:catAx>
        <c:axId val="514523791"/>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Category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4509871"/>
        <c:crosses val="autoZero"/>
        <c:auto val="1"/>
        <c:lblAlgn val="ctr"/>
        <c:lblOffset val="100"/>
        <c:noMultiLvlLbl val="0"/>
      </c:catAx>
      <c:valAx>
        <c:axId val="5145098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Count Of rents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4523791"/>
        <c:crosses val="autoZero"/>
        <c:crossBetween val="between"/>
      </c:valAx>
      <c:valAx>
        <c:axId val="514510351"/>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a:t>Rent AMount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4511791"/>
        <c:crosses val="max"/>
        <c:crossBetween val="between"/>
      </c:valAx>
      <c:catAx>
        <c:axId val="514511791"/>
        <c:scaling>
          <c:orientation val="minMax"/>
        </c:scaling>
        <c:delete val="1"/>
        <c:axPos val="b"/>
        <c:numFmt formatCode="General" sourceLinked="1"/>
        <c:majorTickMark val="none"/>
        <c:minorTickMark val="none"/>
        <c:tickLblPos val="nextTo"/>
        <c:crossAx val="51451035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813449037989249"/>
          <c:y val="4.127882184265045E-2"/>
          <c:w val="0.44300710299018203"/>
          <c:h val="0.65298928273030787"/>
        </c:manualLayout>
      </c:layout>
      <c:barChart>
        <c:barDir val="bar"/>
        <c:grouping val="clustered"/>
        <c:varyColors val="0"/>
        <c:ser>
          <c:idx val="0"/>
          <c:order val="0"/>
          <c:tx>
            <c:strRef>
              <c:f>Sheet1!$B$1</c:f>
              <c:strCache>
                <c:ptCount val="1"/>
                <c:pt idx="0">
                  <c:v>Rents</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Repeat customer</c:v>
                </c:pt>
                <c:pt idx="1">
                  <c:v>First_customer</c:v>
                </c:pt>
              </c:strCache>
            </c:strRef>
          </c:cat>
          <c:val>
            <c:numRef>
              <c:f>Sheet1!$B$2:$B$3</c:f>
              <c:numCache>
                <c:formatCode>General</c:formatCode>
                <c:ptCount val="2"/>
                <c:pt idx="0">
                  <c:v>13879</c:v>
                </c:pt>
                <c:pt idx="1">
                  <c:v>1983</c:v>
                </c:pt>
              </c:numCache>
            </c:numRef>
          </c:val>
          <c:extLst>
            <c:ext xmlns:c16="http://schemas.microsoft.com/office/drawing/2014/chart" uri="{C3380CC4-5D6E-409C-BE32-E72D297353CC}">
              <c16:uniqueId val="{00000000-AE2B-4053-BF65-962D4754544F}"/>
            </c:ext>
          </c:extLst>
        </c:ser>
        <c:ser>
          <c:idx val="1"/>
          <c:order val="1"/>
          <c:tx>
            <c:strRef>
              <c:f>Sheet1!$C$1</c:f>
              <c:strCache>
                <c:ptCount val="1"/>
                <c:pt idx="0">
                  <c:v>Total_amount</c:v>
                </c:pt>
              </c:strCache>
            </c:strRef>
          </c:tx>
          <c:spPr>
            <a:solidFill>
              <a:srgbClr val="263E5A"/>
            </a:solidFill>
            <a:ln>
              <a:noFill/>
            </a:ln>
            <a:effectLst/>
          </c:spPr>
          <c:invertIfNegative val="0"/>
          <c:dLbls>
            <c:dLbl>
              <c:idx val="0"/>
              <c:layout>
                <c:manualLayout>
                  <c:x val="4.4575450175276629E-2"/>
                  <c:y val="-2.9186864302339157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7123100111413556"/>
                      <c:h val="0.21985005535736957"/>
                    </c:manualLayout>
                  </c15:layout>
                </c:ext>
                <c:ext xmlns:c16="http://schemas.microsoft.com/office/drawing/2014/chart" uri="{C3380CC4-5D6E-409C-BE32-E72D297353CC}">
                  <c16:uniqueId val="{00000001-AE2B-4053-BF65-962D4754544F}"/>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0.27123100111413556"/>
                      <c:h val="0.21985005535736957"/>
                    </c:manualLayout>
                  </c15:layout>
                </c:ext>
                <c:ext xmlns:c16="http://schemas.microsoft.com/office/drawing/2014/chart" uri="{C3380CC4-5D6E-409C-BE32-E72D297353CC}">
                  <c16:uniqueId val="{00000002-AE2B-4053-BF65-962D4754544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Repeat customer</c:v>
                </c:pt>
                <c:pt idx="1">
                  <c:v>First_customer</c:v>
                </c:pt>
              </c:strCache>
            </c:strRef>
          </c:cat>
          <c:val>
            <c:numRef>
              <c:f>Sheet1!$C$2:$C$3</c:f>
              <c:numCache>
                <c:formatCode>General</c:formatCode>
                <c:ptCount val="2"/>
                <c:pt idx="0">
                  <c:v>58627.21</c:v>
                </c:pt>
                <c:pt idx="1">
                  <c:v>8265.17</c:v>
                </c:pt>
              </c:numCache>
            </c:numRef>
          </c:val>
          <c:extLst>
            <c:ext xmlns:c16="http://schemas.microsoft.com/office/drawing/2014/chart" uri="{C3380CC4-5D6E-409C-BE32-E72D297353CC}">
              <c16:uniqueId val="{00000003-AE2B-4053-BF65-962D4754544F}"/>
            </c:ext>
          </c:extLst>
        </c:ser>
        <c:dLbls>
          <c:dLblPos val="outEnd"/>
          <c:showLegendKey val="0"/>
          <c:showVal val="1"/>
          <c:showCatName val="0"/>
          <c:showSerName val="0"/>
          <c:showPercent val="0"/>
          <c:showBubbleSize val="0"/>
        </c:dLbls>
        <c:gapWidth val="219"/>
        <c:axId val="1667661440"/>
        <c:axId val="1667658560"/>
      </c:barChart>
      <c:catAx>
        <c:axId val="166766144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7658560"/>
        <c:crosses val="autoZero"/>
        <c:auto val="1"/>
        <c:lblAlgn val="ctr"/>
        <c:lblOffset val="100"/>
        <c:noMultiLvlLbl val="0"/>
      </c:catAx>
      <c:valAx>
        <c:axId val="1667658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7661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3/26/2024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3/26/2024</a:t>
            </a:fld>
            <a:endParaRPr lang="en-US" dirty="0"/>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13</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55680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608694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21126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2058162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758625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1506443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4033323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549103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376001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412600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3260746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1016810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28</a:t>
            </a:fld>
            <a:endParaRPr lang="en-US" altLang="zh-CN" noProof="0" dirty="0"/>
          </a:p>
        </p:txBody>
      </p:sp>
    </p:spTree>
    <p:extLst>
      <p:ext uri="{BB962C8B-B14F-4D97-AF65-F5344CB8AC3E}">
        <p14:creationId xmlns:p14="http://schemas.microsoft.com/office/powerpoint/2010/main" val="2658336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29</a:t>
            </a:fld>
            <a:endParaRPr lang="en-US" altLang="zh-CN" noProof="0" dirty="0"/>
          </a:p>
        </p:txBody>
      </p:sp>
    </p:spTree>
    <p:extLst>
      <p:ext uri="{BB962C8B-B14F-4D97-AF65-F5344CB8AC3E}">
        <p14:creationId xmlns:p14="http://schemas.microsoft.com/office/powerpoint/2010/main" val="251142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4221451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31</a:t>
            </a:fld>
            <a:endParaRPr lang="en-US" altLang="zh-CN" noProof="0" dirty="0"/>
          </a:p>
        </p:txBody>
      </p:sp>
    </p:spTree>
    <p:extLst>
      <p:ext uri="{BB962C8B-B14F-4D97-AF65-F5344CB8AC3E}">
        <p14:creationId xmlns:p14="http://schemas.microsoft.com/office/powerpoint/2010/main" val="4075745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32</a:t>
            </a:fld>
            <a:endParaRPr lang="en-US" altLang="zh-CN" noProof="0" dirty="0"/>
          </a:p>
        </p:txBody>
      </p:sp>
    </p:spTree>
    <p:extLst>
      <p:ext uri="{BB962C8B-B14F-4D97-AF65-F5344CB8AC3E}">
        <p14:creationId xmlns:p14="http://schemas.microsoft.com/office/powerpoint/2010/main" val="1120933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33</a:t>
            </a:fld>
            <a:endParaRPr lang="en-US" altLang="zh-CN" noProof="0" dirty="0"/>
          </a:p>
        </p:txBody>
      </p:sp>
    </p:spTree>
    <p:extLst>
      <p:ext uri="{BB962C8B-B14F-4D97-AF65-F5344CB8AC3E}">
        <p14:creationId xmlns:p14="http://schemas.microsoft.com/office/powerpoint/2010/main" val="3786313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34</a:t>
            </a:fld>
            <a:endParaRPr lang="en-US" altLang="zh-CN" noProof="0" dirty="0"/>
          </a:p>
        </p:txBody>
      </p:sp>
    </p:spTree>
    <p:extLst>
      <p:ext uri="{BB962C8B-B14F-4D97-AF65-F5344CB8AC3E}">
        <p14:creationId xmlns:p14="http://schemas.microsoft.com/office/powerpoint/2010/main" val="2698193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35</a:t>
            </a:fld>
            <a:endParaRPr lang="en-US" altLang="zh-CN" noProof="0" dirty="0"/>
          </a:p>
        </p:txBody>
      </p:sp>
    </p:spTree>
    <p:extLst>
      <p:ext uri="{BB962C8B-B14F-4D97-AF65-F5344CB8AC3E}">
        <p14:creationId xmlns:p14="http://schemas.microsoft.com/office/powerpoint/2010/main" val="2092693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36</a:t>
            </a:fld>
            <a:endParaRPr lang="en-US" altLang="zh-CN" noProof="0" dirty="0"/>
          </a:p>
        </p:txBody>
      </p:sp>
    </p:spTree>
    <p:extLst>
      <p:ext uri="{BB962C8B-B14F-4D97-AF65-F5344CB8AC3E}">
        <p14:creationId xmlns:p14="http://schemas.microsoft.com/office/powerpoint/2010/main" val="1674054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37</a:t>
            </a:fld>
            <a:endParaRPr lang="en-US" altLang="zh-CN" noProof="0" dirty="0"/>
          </a:p>
        </p:txBody>
      </p:sp>
    </p:spTree>
    <p:extLst>
      <p:ext uri="{BB962C8B-B14F-4D97-AF65-F5344CB8AC3E}">
        <p14:creationId xmlns:p14="http://schemas.microsoft.com/office/powerpoint/2010/main" val="470847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38</a:t>
            </a:fld>
            <a:endParaRPr lang="en-US" altLang="zh-CN" noProof="0" dirty="0"/>
          </a:p>
        </p:txBody>
      </p:sp>
    </p:spTree>
    <p:extLst>
      <p:ext uri="{BB962C8B-B14F-4D97-AF65-F5344CB8AC3E}">
        <p14:creationId xmlns:p14="http://schemas.microsoft.com/office/powerpoint/2010/main" val="2030665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39</a:t>
            </a:fld>
            <a:endParaRPr lang="en-US" altLang="zh-CN" noProof="0" dirty="0"/>
          </a:p>
        </p:txBody>
      </p:sp>
    </p:spTree>
    <p:extLst>
      <p:ext uri="{BB962C8B-B14F-4D97-AF65-F5344CB8AC3E}">
        <p14:creationId xmlns:p14="http://schemas.microsoft.com/office/powerpoint/2010/main" val="151219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105249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dirty="0"/>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dirty="0"/>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dirty="0"/>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dirty="0"/>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1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hart" Target="../charts/chart5.xml"/><Relationship Id="rId5" Type="http://schemas.openxmlformats.org/officeDocument/2006/relationships/chart" Target="../charts/chart4.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Naveenkumar9959/Movie-Rental-Analysi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chart" Target="../charts/char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chart" Target="../charts/char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696537" y="1775914"/>
            <a:ext cx="5661959" cy="2057441"/>
          </a:xfrm>
        </p:spPr>
        <p:txBody>
          <a:bodyPr/>
          <a:lstStyle/>
          <a:p>
            <a:r>
              <a:rPr lang="en-US" dirty="0"/>
              <a:t>Movie Rental Analysis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63787" y="4059349"/>
            <a:ext cx="1868345" cy="951061"/>
          </a:xfrm>
        </p:spPr>
        <p:txBody>
          <a:bodyPr/>
          <a:lstStyle/>
          <a:p>
            <a:r>
              <a:rPr lang="en-US" dirty="0" err="1"/>
              <a:t>Sakila</a:t>
            </a:r>
            <a:r>
              <a:rPr lang="en-US" dirty="0"/>
              <a:t> DVD Rental Store Data set</a:t>
            </a:r>
          </a:p>
          <a:p>
            <a:endParaRPr lang="en-US" dirty="0"/>
          </a:p>
          <a:p>
            <a:r>
              <a:rPr lang="en-US" dirty="0" err="1"/>
              <a:t>B.Naveen</a:t>
            </a:r>
            <a:r>
              <a:rPr lang="en-US" dirty="0"/>
              <a:t> Kumar</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a:extLst>
              <a:ext uri="{FF2B5EF4-FFF2-40B4-BE49-F238E27FC236}">
                <a16:creationId xmlns:a16="http://schemas.microsoft.com/office/drawing/2014/main" id="{6771E4F9-6745-E4A7-4F2E-C24F1EA91606}"/>
              </a:ext>
            </a:extLst>
          </p:cNvPr>
          <p:cNvSpPr>
            <a:spLocks noGrp="1"/>
          </p:cNvSpPr>
          <p:nvPr>
            <p:ph type="title"/>
          </p:nvPr>
        </p:nvSpPr>
        <p:spPr>
          <a:xfrm>
            <a:off x="0" y="254000"/>
            <a:ext cx="8825023" cy="447040"/>
          </a:xfrm>
        </p:spPr>
        <p:txBody>
          <a:bodyPr/>
          <a:lstStyle/>
          <a:p>
            <a:r>
              <a:rPr lang="en-US" sz="2000" dirty="0"/>
              <a:t>7. Are certain film categories more popular in specific locations?</a:t>
            </a:r>
          </a:p>
        </p:txBody>
      </p:sp>
      <p:pic>
        <p:nvPicPr>
          <p:cNvPr id="28" name="Picture 27">
            <a:extLst>
              <a:ext uri="{FF2B5EF4-FFF2-40B4-BE49-F238E27FC236}">
                <a16:creationId xmlns:a16="http://schemas.microsoft.com/office/drawing/2014/main" id="{EAEC36FE-122A-EF8C-5B87-E0AEE7D5DB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273" b="99761" l="182" r="89982">
                        <a14:foregroundMark x1="63388" y1="718" x2="65301" y2="22010"/>
                        <a14:foregroundMark x1="65301" y1="22010" x2="72678" y2="25598"/>
                        <a14:foregroundMark x1="72678" y1="25598" x2="65938" y2="35885"/>
                        <a14:foregroundMark x1="65938" y1="35885" x2="53370" y2="39713"/>
                        <a14:foregroundMark x1="53370" y1="39713" x2="53916" y2="53349"/>
                        <a14:foregroundMark x1="53916" y1="53349" x2="63479" y2="80383"/>
                        <a14:foregroundMark x1="63479" y1="80383" x2="62477" y2="99880"/>
                        <a14:foregroundMark x1="75592" y1="74402" x2="75592" y2="74402"/>
                        <a14:foregroundMark x1="2004" y1="3589" x2="12204" y2="34211"/>
                        <a14:foregroundMark x1="12204" y1="34211" x2="12568" y2="34211"/>
                        <a14:foregroundMark x1="182" y1="2273" x2="15209" y2="15191"/>
                        <a14:foregroundMark x1="15209" y1="15191" x2="56922" y2="96890"/>
                      </a14:backgroundRemoval>
                    </a14:imgEffect>
                  </a14:imgLayer>
                </a14:imgProps>
              </a:ext>
              <a:ext uri="{28A0092B-C50C-407E-A947-70E740481C1C}">
                <a14:useLocalDpi xmlns:a14="http://schemas.microsoft.com/office/drawing/2010/main" val="0"/>
              </a:ext>
            </a:extLst>
          </a:blip>
          <a:stretch>
            <a:fillRect/>
          </a:stretch>
        </p:blipFill>
        <p:spPr>
          <a:xfrm>
            <a:off x="389550" y="805906"/>
            <a:ext cx="6578278" cy="5381578"/>
          </a:xfrm>
          <a:prstGeom prst="rect">
            <a:avLst/>
          </a:prstGeom>
          <a:ln>
            <a:noFill/>
          </a:ln>
          <a:effectLst>
            <a:outerShdw blurRad="190500" algn="tl" rotWithShape="0">
              <a:srgbClr val="000000">
                <a:alpha val="70000"/>
              </a:srgbClr>
            </a:outerShdw>
          </a:effectLst>
        </p:spPr>
      </p:pic>
      <p:graphicFrame>
        <p:nvGraphicFramePr>
          <p:cNvPr id="29" name="Chart 28">
            <a:extLst>
              <a:ext uri="{FF2B5EF4-FFF2-40B4-BE49-F238E27FC236}">
                <a16:creationId xmlns:a16="http://schemas.microsoft.com/office/drawing/2014/main" id="{F72AE0A0-176D-B985-10A5-872D82F265D0}"/>
              </a:ext>
            </a:extLst>
          </p:cNvPr>
          <p:cNvGraphicFramePr>
            <a:graphicFrameLocks/>
          </p:cNvGraphicFramePr>
          <p:nvPr>
            <p:extLst>
              <p:ext uri="{D42A27DB-BD31-4B8C-83A1-F6EECF244321}">
                <p14:modId xmlns:p14="http://schemas.microsoft.com/office/powerpoint/2010/main" val="462547422"/>
              </p:ext>
            </p:extLst>
          </p:nvPr>
        </p:nvGraphicFramePr>
        <p:xfrm>
          <a:off x="6653513" y="924560"/>
          <a:ext cx="5203207" cy="25806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 29">
            <a:extLst>
              <a:ext uri="{FF2B5EF4-FFF2-40B4-BE49-F238E27FC236}">
                <a16:creationId xmlns:a16="http://schemas.microsoft.com/office/drawing/2014/main" id="{9BDBDD1A-9638-56BA-39C1-3336B8E68F0E}"/>
              </a:ext>
            </a:extLst>
          </p:cNvPr>
          <p:cNvGraphicFramePr>
            <a:graphicFrameLocks/>
          </p:cNvGraphicFramePr>
          <p:nvPr>
            <p:extLst>
              <p:ext uri="{D42A27DB-BD31-4B8C-83A1-F6EECF244321}">
                <p14:modId xmlns:p14="http://schemas.microsoft.com/office/powerpoint/2010/main" val="2560486481"/>
              </p:ext>
            </p:extLst>
          </p:nvPr>
        </p:nvGraphicFramePr>
        <p:xfrm>
          <a:off x="6967828" y="3515360"/>
          <a:ext cx="4574575" cy="2790778"/>
        </p:xfrm>
        <a:graphic>
          <a:graphicData uri="http://schemas.openxmlformats.org/drawingml/2006/chart">
            <c:chart xmlns:c="http://schemas.openxmlformats.org/drawingml/2006/chart" xmlns:r="http://schemas.openxmlformats.org/officeDocument/2006/relationships" r:id="rId6"/>
          </a:graphicData>
        </a:graphic>
      </p:graphicFrame>
      <p:sp>
        <p:nvSpPr>
          <p:cNvPr id="34" name="TextBox 33">
            <a:extLst>
              <a:ext uri="{FF2B5EF4-FFF2-40B4-BE49-F238E27FC236}">
                <a16:creationId xmlns:a16="http://schemas.microsoft.com/office/drawing/2014/main" id="{806B2855-DB94-9A51-CA18-D1C4CD1CC4A5}"/>
              </a:ext>
            </a:extLst>
          </p:cNvPr>
          <p:cNvSpPr txBox="1"/>
          <p:nvPr/>
        </p:nvSpPr>
        <p:spPr>
          <a:xfrm>
            <a:off x="3229593" y="2934176"/>
            <a:ext cx="3423920" cy="2585323"/>
          </a:xfrm>
          <a:prstGeom prst="rect">
            <a:avLst/>
          </a:prstGeom>
          <a:noFill/>
        </p:spPr>
        <p:txBody>
          <a:bodyPr wrap="square">
            <a:spAutoFit/>
          </a:bodyPr>
          <a:lstStyle/>
          <a:p>
            <a:r>
              <a:rPr lang="en-US" dirty="0">
                <a:solidFill>
                  <a:schemeClr val="accent6">
                    <a:lumMod val="90000"/>
                    <a:lumOff val="10000"/>
                  </a:schemeClr>
                </a:solidFill>
              </a:rPr>
              <a:t>* In Canada (Store 1), the Top 3  most popular categories are  Action, Drama, Animation,  each with over 500 rentals.</a:t>
            </a:r>
          </a:p>
          <a:p>
            <a:r>
              <a:rPr lang="en-US" dirty="0">
                <a:solidFill>
                  <a:schemeClr val="accent6">
                    <a:lumMod val="90000"/>
                    <a:lumOff val="10000"/>
                  </a:schemeClr>
                </a:solidFill>
              </a:rPr>
              <a:t>* In Australia (Store 2), the  Top 3 most popular categories are Sports, Documentary, and Animation, with over 500 rentals each.</a:t>
            </a:r>
          </a:p>
        </p:txBody>
      </p:sp>
      <p:sp>
        <p:nvSpPr>
          <p:cNvPr id="35" name="Footer Placeholder 3">
            <a:extLst>
              <a:ext uri="{FF2B5EF4-FFF2-40B4-BE49-F238E27FC236}">
                <a16:creationId xmlns:a16="http://schemas.microsoft.com/office/drawing/2014/main" id="{82FCC86B-9D0D-945D-8303-0DD7D9B643F0}"/>
              </a:ext>
            </a:extLst>
          </p:cNvPr>
          <p:cNvSpPr txBox="1">
            <a:spLocks/>
          </p:cNvSpPr>
          <p:nvPr/>
        </p:nvSpPr>
        <p:spPr>
          <a:xfrm>
            <a:off x="484632" y="6421437"/>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Movie Rental analysis</a:t>
            </a:r>
          </a:p>
        </p:txBody>
      </p:sp>
    </p:spTree>
    <p:extLst>
      <p:ext uri="{BB962C8B-B14F-4D97-AF65-F5344CB8AC3E}">
        <p14:creationId xmlns:p14="http://schemas.microsoft.com/office/powerpoint/2010/main" val="262402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a:extLst>
              <a:ext uri="{FF2B5EF4-FFF2-40B4-BE49-F238E27FC236}">
                <a16:creationId xmlns:a16="http://schemas.microsoft.com/office/drawing/2014/main" id="{EFE05990-6BA4-91D9-D96A-E81E5F1D6BE8}"/>
              </a:ext>
            </a:extLst>
          </p:cNvPr>
          <p:cNvSpPr>
            <a:spLocks noGrp="1"/>
          </p:cNvSpPr>
          <p:nvPr>
            <p:ph type="title"/>
          </p:nvPr>
        </p:nvSpPr>
        <p:spPr>
          <a:xfrm>
            <a:off x="365760" y="254000"/>
            <a:ext cx="8825023" cy="447040"/>
          </a:xfrm>
        </p:spPr>
        <p:txBody>
          <a:bodyPr/>
          <a:lstStyle/>
          <a:p>
            <a:r>
              <a:rPr lang="en-US" sz="2000" dirty="0"/>
              <a:t>8. How does the availability and knowledge of staff affect customer ratings?</a:t>
            </a:r>
            <a:br>
              <a:rPr lang="en-US" sz="2000" dirty="0"/>
            </a:br>
            <a:endParaRPr lang="en-US" sz="2000" dirty="0"/>
          </a:p>
        </p:txBody>
      </p:sp>
      <p:sp>
        <p:nvSpPr>
          <p:cNvPr id="38" name="TextBox 37">
            <a:extLst>
              <a:ext uri="{FF2B5EF4-FFF2-40B4-BE49-F238E27FC236}">
                <a16:creationId xmlns:a16="http://schemas.microsoft.com/office/drawing/2014/main" id="{19D04186-B6EB-33D9-BF2B-8FE821E6087F}"/>
              </a:ext>
            </a:extLst>
          </p:cNvPr>
          <p:cNvSpPr txBox="1"/>
          <p:nvPr/>
        </p:nvSpPr>
        <p:spPr>
          <a:xfrm>
            <a:off x="782320" y="1299935"/>
            <a:ext cx="11003280" cy="3139321"/>
          </a:xfrm>
          <a:prstGeom prst="rect">
            <a:avLst/>
          </a:prstGeom>
          <a:noFill/>
        </p:spPr>
        <p:txBody>
          <a:bodyPr wrap="square">
            <a:spAutoFit/>
          </a:bodyPr>
          <a:lstStyle/>
          <a:p>
            <a:r>
              <a:rPr lang="en-US" sz="2000" dirty="0">
                <a:solidFill>
                  <a:schemeClr val="accent6">
                    <a:lumMod val="90000"/>
                    <a:lumOff val="10000"/>
                  </a:schemeClr>
                </a:solidFill>
              </a:rPr>
              <a:t>* The availability and knowledge of staff can have a significant impact on customer ratings in several ways:</a:t>
            </a:r>
          </a:p>
          <a:p>
            <a:r>
              <a:rPr lang="en-US" sz="2000" dirty="0">
                <a:solidFill>
                  <a:schemeClr val="accent6">
                    <a:lumMod val="90000"/>
                    <a:lumOff val="10000"/>
                  </a:schemeClr>
                </a:solidFill>
              </a:rPr>
              <a:t>1.Customer Service experience </a:t>
            </a:r>
          </a:p>
          <a:p>
            <a:r>
              <a:rPr lang="en-US" sz="2000" dirty="0">
                <a:solidFill>
                  <a:schemeClr val="accent6">
                    <a:lumMod val="90000"/>
                    <a:lumOff val="10000"/>
                  </a:schemeClr>
                </a:solidFill>
              </a:rPr>
              <a:t>2.Problem Resolution </a:t>
            </a:r>
          </a:p>
          <a:p>
            <a:r>
              <a:rPr lang="en-US" sz="2000" dirty="0">
                <a:solidFill>
                  <a:schemeClr val="accent6">
                    <a:lumMod val="90000"/>
                    <a:lumOff val="10000"/>
                  </a:schemeClr>
                </a:solidFill>
              </a:rPr>
              <a:t>3.Product Knowledge </a:t>
            </a:r>
          </a:p>
          <a:p>
            <a:r>
              <a:rPr lang="en-US" sz="2000" dirty="0">
                <a:solidFill>
                  <a:schemeClr val="accent6">
                    <a:lumMod val="90000"/>
                    <a:lumOff val="10000"/>
                  </a:schemeClr>
                </a:solidFill>
              </a:rPr>
              <a:t>4.Repeat Business and Loyalty of Customer:</a:t>
            </a:r>
          </a:p>
          <a:p>
            <a:r>
              <a:rPr lang="en-US" sz="2000" dirty="0">
                <a:solidFill>
                  <a:schemeClr val="accent6">
                    <a:lumMod val="90000"/>
                    <a:lumOff val="10000"/>
                  </a:schemeClr>
                </a:solidFill>
              </a:rPr>
              <a:t>Overall, the availability and knowledge of staff play a crucial role in shaping the customer experience and influencing ratings and reviews</a:t>
            </a:r>
          </a:p>
          <a:p>
            <a:r>
              <a:rPr lang="en-US" sz="2000" dirty="0">
                <a:solidFill>
                  <a:schemeClr val="accent6">
                    <a:lumMod val="90000"/>
                    <a:lumOff val="10000"/>
                  </a:schemeClr>
                </a:solidFill>
              </a:rPr>
              <a:t> </a:t>
            </a:r>
          </a:p>
          <a:p>
            <a:endParaRPr lang="en-US" dirty="0"/>
          </a:p>
        </p:txBody>
      </p:sp>
      <p:sp>
        <p:nvSpPr>
          <p:cNvPr id="39" name="Footer Placeholder 3">
            <a:extLst>
              <a:ext uri="{FF2B5EF4-FFF2-40B4-BE49-F238E27FC236}">
                <a16:creationId xmlns:a16="http://schemas.microsoft.com/office/drawing/2014/main" id="{D1BD10C2-AF73-894F-4861-76FA45BD9EED}"/>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Movie Rental analysis</a:t>
            </a:r>
            <a:endParaRPr lang="en-US" sz="1200" dirty="0"/>
          </a:p>
        </p:txBody>
      </p:sp>
    </p:spTree>
    <p:extLst>
      <p:ext uri="{BB962C8B-B14F-4D97-AF65-F5344CB8AC3E}">
        <p14:creationId xmlns:p14="http://schemas.microsoft.com/office/powerpoint/2010/main" val="3760906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8F26CD7A-0FAA-546C-09F9-8B230F1E7EF0}"/>
              </a:ext>
            </a:extLst>
          </p:cNvPr>
          <p:cNvSpPr>
            <a:spLocks noGrp="1"/>
          </p:cNvSpPr>
          <p:nvPr>
            <p:ph type="title"/>
          </p:nvPr>
        </p:nvSpPr>
        <p:spPr>
          <a:xfrm>
            <a:off x="0" y="264160"/>
            <a:ext cx="8825023" cy="660400"/>
          </a:xfrm>
        </p:spPr>
        <p:txBody>
          <a:bodyPr/>
          <a:lstStyle/>
          <a:p>
            <a:r>
              <a:rPr lang="en-US" sz="2000" dirty="0"/>
              <a:t>9. How does the proximity of stores to customers impact rental frequency</a:t>
            </a:r>
            <a:br>
              <a:rPr lang="en-US" sz="2000" dirty="0"/>
            </a:br>
            <a:endParaRPr lang="en-US" sz="2000" dirty="0"/>
          </a:p>
        </p:txBody>
      </p:sp>
      <p:sp>
        <p:nvSpPr>
          <p:cNvPr id="21" name="TextBox 20">
            <a:extLst>
              <a:ext uri="{FF2B5EF4-FFF2-40B4-BE49-F238E27FC236}">
                <a16:creationId xmlns:a16="http://schemas.microsoft.com/office/drawing/2014/main" id="{D11AEB7D-7AE4-836E-661A-217AAE917BC9}"/>
              </a:ext>
            </a:extLst>
          </p:cNvPr>
          <p:cNvSpPr txBox="1"/>
          <p:nvPr/>
        </p:nvSpPr>
        <p:spPr>
          <a:xfrm>
            <a:off x="579120" y="1166842"/>
            <a:ext cx="11247120" cy="4524315"/>
          </a:xfrm>
          <a:prstGeom prst="rect">
            <a:avLst/>
          </a:prstGeom>
          <a:noFill/>
        </p:spPr>
        <p:txBody>
          <a:bodyPr wrap="square">
            <a:spAutoFit/>
          </a:bodyPr>
          <a:lstStyle/>
          <a:p>
            <a:r>
              <a:rPr lang="en-US" dirty="0">
                <a:solidFill>
                  <a:schemeClr val="accent6">
                    <a:lumMod val="90000"/>
                    <a:lumOff val="10000"/>
                  </a:schemeClr>
                </a:solidFill>
              </a:rPr>
              <a:t>* The proximity of stores to customers can have a significant impact on rental frequency in several ways:</a:t>
            </a:r>
          </a:p>
          <a:p>
            <a:r>
              <a:rPr lang="en-US" dirty="0">
                <a:solidFill>
                  <a:schemeClr val="accent6">
                    <a:lumMod val="90000"/>
                    <a:lumOff val="10000"/>
                  </a:schemeClr>
                </a:solidFill>
              </a:rPr>
              <a:t>1.Convenience:</a:t>
            </a:r>
          </a:p>
          <a:p>
            <a:r>
              <a:rPr lang="en-US" dirty="0">
                <a:solidFill>
                  <a:schemeClr val="accent6">
                    <a:lumMod val="90000"/>
                    <a:lumOff val="10000"/>
                  </a:schemeClr>
                </a:solidFill>
              </a:rPr>
              <a:t>        Customers are more likely to rent from stores that are conveniently located near their homes or workplaces. </a:t>
            </a:r>
          </a:p>
          <a:p>
            <a:endParaRPr lang="en-US" dirty="0">
              <a:solidFill>
                <a:schemeClr val="accent6">
                  <a:lumMod val="90000"/>
                  <a:lumOff val="10000"/>
                </a:schemeClr>
              </a:solidFill>
            </a:endParaRPr>
          </a:p>
          <a:p>
            <a:r>
              <a:rPr lang="en-US" dirty="0">
                <a:solidFill>
                  <a:schemeClr val="accent6">
                    <a:lumMod val="90000"/>
                    <a:lumOff val="10000"/>
                  </a:schemeClr>
                </a:solidFill>
              </a:rPr>
              <a:t>2.Frequency of Visits: </a:t>
            </a:r>
          </a:p>
          <a:p>
            <a:r>
              <a:rPr lang="en-US" dirty="0">
                <a:solidFill>
                  <a:schemeClr val="accent6">
                    <a:lumMod val="90000"/>
                    <a:lumOff val="10000"/>
                  </a:schemeClr>
                </a:solidFill>
              </a:rPr>
              <a:t>          When stores are located nearby, customers may visit more frequently to browse new releases, return rentals, or explore different movie categories.</a:t>
            </a:r>
          </a:p>
          <a:p>
            <a:endParaRPr lang="en-US" dirty="0">
              <a:solidFill>
                <a:schemeClr val="accent6">
                  <a:lumMod val="90000"/>
                  <a:lumOff val="10000"/>
                </a:schemeClr>
              </a:solidFill>
            </a:endParaRPr>
          </a:p>
          <a:p>
            <a:r>
              <a:rPr lang="en-US" dirty="0">
                <a:solidFill>
                  <a:schemeClr val="accent6">
                    <a:lumMod val="90000"/>
                    <a:lumOff val="10000"/>
                  </a:schemeClr>
                </a:solidFill>
              </a:rPr>
              <a:t>3.Customer Loyalty: </a:t>
            </a:r>
          </a:p>
          <a:p>
            <a:r>
              <a:rPr lang="en-US" dirty="0">
                <a:solidFill>
                  <a:schemeClr val="accent6">
                    <a:lumMod val="90000"/>
                    <a:lumOff val="10000"/>
                  </a:schemeClr>
                </a:solidFill>
              </a:rPr>
              <a:t>         Stores located in close proximity to customers have the opportunity to build stronger relationships and loyalty. Regular interactions with staff and personalized service can enhance the customer experience and encourage repeat rentals.</a:t>
            </a:r>
          </a:p>
          <a:p>
            <a:endParaRPr lang="en-US" dirty="0">
              <a:solidFill>
                <a:schemeClr val="accent6">
                  <a:lumMod val="90000"/>
                  <a:lumOff val="10000"/>
                </a:schemeClr>
              </a:solidFill>
            </a:endParaRPr>
          </a:p>
          <a:p>
            <a:r>
              <a:rPr lang="en-US" dirty="0">
                <a:solidFill>
                  <a:schemeClr val="accent6">
                    <a:lumMod val="90000"/>
                    <a:lumOff val="10000"/>
                  </a:schemeClr>
                </a:solidFill>
              </a:rPr>
              <a:t>4.Businesses that strategically position stores to be easily accessible and convenient for customers can maximize rental frequency and drive overall success.</a:t>
            </a:r>
          </a:p>
        </p:txBody>
      </p:sp>
      <p:sp>
        <p:nvSpPr>
          <p:cNvPr id="22" name="Footer Placeholder 3">
            <a:extLst>
              <a:ext uri="{FF2B5EF4-FFF2-40B4-BE49-F238E27FC236}">
                <a16:creationId xmlns:a16="http://schemas.microsoft.com/office/drawing/2014/main" id="{E20FBCC8-056B-7BF4-DEA6-454D94A419F3}"/>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Movie Rental analysis</a:t>
            </a:r>
            <a:endParaRPr lang="en-US" sz="1200" dirty="0"/>
          </a:p>
        </p:txBody>
      </p:sp>
    </p:spTree>
    <p:extLst>
      <p:ext uri="{BB962C8B-B14F-4D97-AF65-F5344CB8AC3E}">
        <p14:creationId xmlns:p14="http://schemas.microsoft.com/office/powerpoint/2010/main" val="4182148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2CD4728-CD33-4705-7A50-A80D8EFA4C1D}"/>
              </a:ext>
            </a:extLst>
          </p:cNvPr>
          <p:cNvSpPr txBox="1">
            <a:spLocks/>
          </p:cNvSpPr>
          <p:nvPr/>
        </p:nvSpPr>
        <p:spPr>
          <a:xfrm>
            <a:off x="1300480" y="254635"/>
            <a:ext cx="8825023" cy="44704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2000" dirty="0"/>
              <a:t>10. Do specific film categories attract different age groups of customers?</a:t>
            </a:r>
            <a:br>
              <a:rPr lang="en-US" sz="2000" dirty="0"/>
            </a:br>
            <a:endParaRPr lang="en-US" sz="2000" dirty="0"/>
          </a:p>
        </p:txBody>
      </p:sp>
      <p:sp>
        <p:nvSpPr>
          <p:cNvPr id="31" name="Footer Placeholder 3">
            <a:extLst>
              <a:ext uri="{FF2B5EF4-FFF2-40B4-BE49-F238E27FC236}">
                <a16:creationId xmlns:a16="http://schemas.microsoft.com/office/drawing/2014/main" id="{5A5D09DB-FF9E-0C50-8115-04FA1C93F329}"/>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Movie Rental analysis</a:t>
            </a:r>
            <a:endParaRPr lang="en-US" sz="1200" dirty="0"/>
          </a:p>
        </p:txBody>
      </p:sp>
      <p:sp>
        <p:nvSpPr>
          <p:cNvPr id="8" name="TextBox 7">
            <a:extLst>
              <a:ext uri="{FF2B5EF4-FFF2-40B4-BE49-F238E27FC236}">
                <a16:creationId xmlns:a16="http://schemas.microsoft.com/office/drawing/2014/main" id="{B4AB8AA9-4C44-4470-ED39-E30653E8C79D}"/>
              </a:ext>
            </a:extLst>
          </p:cNvPr>
          <p:cNvSpPr txBox="1"/>
          <p:nvPr/>
        </p:nvSpPr>
        <p:spPr>
          <a:xfrm>
            <a:off x="1300480" y="701675"/>
            <a:ext cx="10657840" cy="5601533"/>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6">
                    <a:lumMod val="90000"/>
                    <a:lumOff val="10000"/>
                  </a:schemeClr>
                </a:solidFill>
              </a:rPr>
              <a:t>Yes, specific film categories often attract different age groups of customers due to varying preferences, interests, and life stages.</a:t>
            </a:r>
          </a:p>
          <a:p>
            <a:pPr marL="285750" indent="-285750">
              <a:buFont typeface="Arial" panose="020B0604020202020204" pitchFamily="34" charset="0"/>
              <a:buChar char="•"/>
            </a:pPr>
            <a:r>
              <a:rPr lang="en-US" sz="2400" b="1" dirty="0">
                <a:solidFill>
                  <a:schemeClr val="accent6">
                    <a:lumMod val="90000"/>
                    <a:lumOff val="10000"/>
                  </a:schemeClr>
                </a:solidFill>
              </a:rPr>
              <a:t>Family Films</a:t>
            </a:r>
            <a:r>
              <a:rPr lang="en-US" dirty="0">
                <a:solidFill>
                  <a:schemeClr val="accent6">
                    <a:lumMod val="90000"/>
                    <a:lumOff val="10000"/>
                  </a:schemeClr>
                </a:solidFill>
              </a:rPr>
              <a:t>: Family-friendly movies, including animated films and live-action adventures suitable for all ages, naturally attract children and their parents.</a:t>
            </a:r>
          </a:p>
          <a:p>
            <a:endParaRPr lang="en-US" dirty="0">
              <a:solidFill>
                <a:schemeClr val="accent6">
                  <a:lumMod val="90000"/>
                  <a:lumOff val="10000"/>
                </a:schemeClr>
              </a:solidFill>
            </a:endParaRPr>
          </a:p>
          <a:p>
            <a:pPr marL="285750" indent="-285750">
              <a:buFont typeface="Arial" panose="020B0604020202020204" pitchFamily="34" charset="0"/>
              <a:buChar char="•"/>
            </a:pPr>
            <a:r>
              <a:rPr lang="en-US" sz="2400" b="1" dirty="0">
                <a:solidFill>
                  <a:schemeClr val="accent6">
                    <a:lumMod val="90000"/>
                    <a:lumOff val="10000"/>
                  </a:schemeClr>
                </a:solidFill>
              </a:rPr>
              <a:t>Action and Adventure: </a:t>
            </a:r>
            <a:r>
              <a:rPr lang="en-US" dirty="0">
                <a:solidFill>
                  <a:schemeClr val="accent6">
                    <a:lumMod val="90000"/>
                    <a:lumOff val="10000"/>
                  </a:schemeClr>
                </a:solidFill>
              </a:rPr>
              <a:t>Action-packed films with intense sequences, thrilling stunts, and heroic characters tend to attract a broad audience, including teenagers and young adults.</a:t>
            </a:r>
          </a:p>
          <a:p>
            <a:endParaRPr lang="en-US" dirty="0">
              <a:solidFill>
                <a:schemeClr val="accent6">
                  <a:lumMod val="90000"/>
                  <a:lumOff val="10000"/>
                </a:schemeClr>
              </a:solidFill>
            </a:endParaRPr>
          </a:p>
          <a:p>
            <a:pPr marL="285750" indent="-285750">
              <a:buFont typeface="Arial" panose="020B0604020202020204" pitchFamily="34" charset="0"/>
              <a:buChar char="•"/>
            </a:pPr>
            <a:r>
              <a:rPr lang="en-US" sz="2400" b="1" dirty="0">
                <a:solidFill>
                  <a:schemeClr val="accent6">
                    <a:lumMod val="90000"/>
                    <a:lumOff val="10000"/>
                  </a:schemeClr>
                </a:solidFill>
              </a:rPr>
              <a:t>Romantic Comedies and Dramas: </a:t>
            </a:r>
            <a:r>
              <a:rPr lang="en-US" dirty="0">
                <a:solidFill>
                  <a:schemeClr val="accent6">
                    <a:lumMod val="90000"/>
                    <a:lumOff val="10000"/>
                  </a:schemeClr>
                </a:solidFill>
              </a:rPr>
              <a:t>Romance films, including romantic comedies and dramas, tend to appeal more to teenagers and adults.</a:t>
            </a:r>
          </a:p>
          <a:p>
            <a:endParaRPr lang="en-US" dirty="0">
              <a:solidFill>
                <a:schemeClr val="accent6">
                  <a:lumMod val="90000"/>
                  <a:lumOff val="10000"/>
                </a:schemeClr>
              </a:solidFill>
            </a:endParaRPr>
          </a:p>
          <a:p>
            <a:pPr marL="285750" indent="-285750">
              <a:buFont typeface="Arial" panose="020B0604020202020204" pitchFamily="34" charset="0"/>
              <a:buChar char="•"/>
            </a:pPr>
            <a:r>
              <a:rPr lang="en-US" sz="2400" b="1" dirty="0">
                <a:solidFill>
                  <a:schemeClr val="accent6">
                    <a:lumMod val="90000"/>
                    <a:lumOff val="10000"/>
                  </a:schemeClr>
                </a:solidFill>
              </a:rPr>
              <a:t>Horror and Thrillers</a:t>
            </a:r>
            <a:r>
              <a:rPr lang="en-US" dirty="0">
                <a:solidFill>
                  <a:schemeClr val="accent6">
                    <a:lumMod val="90000"/>
                    <a:lumOff val="10000"/>
                  </a:schemeClr>
                </a:solidFill>
              </a:rPr>
              <a:t>: Horror and thriller films, known for their suspenseful plots, supernatural elements, and intense scenes, typically attract teenagers and adults seeking excitement and adrenaline rushes.</a:t>
            </a:r>
          </a:p>
          <a:p>
            <a:pPr marL="285750" indent="-285750">
              <a:buFont typeface="Arial" panose="020B0604020202020204" pitchFamily="34" charset="0"/>
              <a:buChar char="•"/>
            </a:pPr>
            <a:endParaRPr lang="en-US" dirty="0">
              <a:solidFill>
                <a:schemeClr val="accent6">
                  <a:lumMod val="90000"/>
                  <a:lumOff val="10000"/>
                </a:schemeClr>
              </a:solidFill>
            </a:endParaRPr>
          </a:p>
          <a:p>
            <a:pPr marL="285750" indent="-285750">
              <a:buFont typeface="Arial" panose="020B0604020202020204" pitchFamily="34" charset="0"/>
              <a:buChar char="•"/>
            </a:pPr>
            <a:r>
              <a:rPr lang="en-US" sz="2800" b="1" dirty="0">
                <a:solidFill>
                  <a:schemeClr val="accent6">
                    <a:lumMod val="90000"/>
                    <a:lumOff val="10000"/>
                  </a:schemeClr>
                </a:solidFill>
              </a:rPr>
              <a:t>Comedies</a:t>
            </a:r>
            <a:r>
              <a:rPr lang="en-US" dirty="0">
                <a:solidFill>
                  <a:schemeClr val="accent6">
                    <a:lumMod val="90000"/>
                    <a:lumOff val="10000"/>
                  </a:schemeClr>
                </a:solidFill>
              </a:rPr>
              <a:t>: Comedy films, ranging from slapstick humor to witty satire, have broad appeal across different age groups. While teenagers and young adults might enjoy irreverent comedies with edgy humor</a:t>
            </a:r>
            <a:endParaRPr lang="en-IN" dirty="0">
              <a:solidFill>
                <a:schemeClr val="accent6">
                  <a:lumMod val="90000"/>
                  <a:lumOff val="10000"/>
                </a:schemeClr>
              </a:solidFill>
            </a:endParaRPr>
          </a:p>
        </p:txBody>
      </p:sp>
    </p:spTree>
    <p:extLst>
      <p:ext uri="{BB962C8B-B14F-4D97-AF65-F5344CB8AC3E}">
        <p14:creationId xmlns:p14="http://schemas.microsoft.com/office/powerpoint/2010/main" val="2519727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71A1C6E-344D-459D-BA36-388F05DB7F07}"/>
              </a:ext>
            </a:extLst>
          </p:cNvPr>
          <p:cNvSpPr txBox="1"/>
          <p:nvPr/>
        </p:nvSpPr>
        <p:spPr>
          <a:xfrm>
            <a:off x="162560" y="128955"/>
            <a:ext cx="9164320" cy="369332"/>
          </a:xfrm>
          <a:prstGeom prst="rect">
            <a:avLst/>
          </a:prstGeom>
          <a:noFill/>
        </p:spPr>
        <p:txBody>
          <a:bodyPr wrap="square">
            <a:spAutoFit/>
          </a:bodyPr>
          <a:lstStyle/>
          <a:p>
            <a:r>
              <a:rPr lang="en-US" dirty="0"/>
              <a:t>11. What are the demographics and preferences of the highest-spending customers?</a:t>
            </a:r>
            <a:endParaRPr lang="en-IN" dirty="0"/>
          </a:p>
        </p:txBody>
      </p:sp>
      <p:pic>
        <p:nvPicPr>
          <p:cNvPr id="15" name="Picture 14">
            <a:extLst>
              <a:ext uri="{FF2B5EF4-FFF2-40B4-BE49-F238E27FC236}">
                <a16:creationId xmlns:a16="http://schemas.microsoft.com/office/drawing/2014/main" id="{B381A3A5-E1AD-4B95-49FE-10DAD21B8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1" y="622396"/>
            <a:ext cx="6360159" cy="5646324"/>
          </a:xfrm>
          <a:prstGeom prst="rect">
            <a:avLst/>
          </a:prstGeom>
        </p:spPr>
      </p:pic>
      <p:graphicFrame>
        <p:nvGraphicFramePr>
          <p:cNvPr id="16" name="Table 15">
            <a:extLst>
              <a:ext uri="{FF2B5EF4-FFF2-40B4-BE49-F238E27FC236}">
                <a16:creationId xmlns:a16="http://schemas.microsoft.com/office/drawing/2014/main" id="{C923A379-FFF0-DF8A-8B12-39F46EDD3DAA}"/>
              </a:ext>
            </a:extLst>
          </p:cNvPr>
          <p:cNvGraphicFramePr>
            <a:graphicFrameLocks noGrp="1"/>
          </p:cNvGraphicFramePr>
          <p:nvPr>
            <p:extLst>
              <p:ext uri="{D42A27DB-BD31-4B8C-83A1-F6EECF244321}">
                <p14:modId xmlns:p14="http://schemas.microsoft.com/office/powerpoint/2010/main" val="2446134464"/>
              </p:ext>
            </p:extLst>
          </p:nvPr>
        </p:nvGraphicFramePr>
        <p:xfrm>
          <a:off x="6739890" y="612236"/>
          <a:ext cx="5045711" cy="2199640"/>
        </p:xfrm>
        <a:graphic>
          <a:graphicData uri="http://schemas.openxmlformats.org/drawingml/2006/table">
            <a:tbl>
              <a:tblPr>
                <a:tableStyleId>{5C22544A-7EE6-4342-B048-85BDC9FD1C3A}</a:tableStyleId>
              </a:tblPr>
              <a:tblGrid>
                <a:gridCol w="880553">
                  <a:extLst>
                    <a:ext uri="{9D8B030D-6E8A-4147-A177-3AD203B41FA5}">
                      <a16:colId xmlns:a16="http://schemas.microsoft.com/office/drawing/2014/main" val="966306883"/>
                    </a:ext>
                  </a:extLst>
                </a:gridCol>
                <a:gridCol w="710757">
                  <a:extLst>
                    <a:ext uri="{9D8B030D-6E8A-4147-A177-3AD203B41FA5}">
                      <a16:colId xmlns:a16="http://schemas.microsoft.com/office/drawing/2014/main" val="1986575461"/>
                    </a:ext>
                  </a:extLst>
                </a:gridCol>
                <a:gridCol w="680720">
                  <a:extLst>
                    <a:ext uri="{9D8B030D-6E8A-4147-A177-3AD203B41FA5}">
                      <a16:colId xmlns:a16="http://schemas.microsoft.com/office/drawing/2014/main" val="3718254613"/>
                    </a:ext>
                  </a:extLst>
                </a:gridCol>
                <a:gridCol w="621217">
                  <a:extLst>
                    <a:ext uri="{9D8B030D-6E8A-4147-A177-3AD203B41FA5}">
                      <a16:colId xmlns:a16="http://schemas.microsoft.com/office/drawing/2014/main" val="2948607934"/>
                    </a:ext>
                  </a:extLst>
                </a:gridCol>
                <a:gridCol w="1319343">
                  <a:extLst>
                    <a:ext uri="{9D8B030D-6E8A-4147-A177-3AD203B41FA5}">
                      <a16:colId xmlns:a16="http://schemas.microsoft.com/office/drawing/2014/main" val="3977074969"/>
                    </a:ext>
                  </a:extLst>
                </a:gridCol>
                <a:gridCol w="833121">
                  <a:extLst>
                    <a:ext uri="{9D8B030D-6E8A-4147-A177-3AD203B41FA5}">
                      <a16:colId xmlns:a16="http://schemas.microsoft.com/office/drawing/2014/main" val="806918375"/>
                    </a:ext>
                  </a:extLst>
                </a:gridCol>
              </a:tblGrid>
              <a:tr h="0">
                <a:tc>
                  <a:txBody>
                    <a:bodyPr/>
                    <a:lstStyle/>
                    <a:p>
                      <a:pPr algn="l" fontAlgn="b"/>
                      <a:r>
                        <a:rPr lang="en-IN" sz="1100" u="none" strike="noStrike">
                          <a:effectLst/>
                          <a:highlight>
                            <a:srgbClr val="8EA9DB"/>
                          </a:highlight>
                        </a:rPr>
                        <a:t>Customer_id</a:t>
                      </a:r>
                      <a:endParaRPr lang="en-IN" sz="1100" b="0" i="0" u="none" strike="noStrike">
                        <a:solidFill>
                          <a:srgbClr val="000000"/>
                        </a:solidFill>
                        <a:effectLst/>
                        <a:highlight>
                          <a:srgbClr val="8EA9DB"/>
                        </a:highlight>
                        <a:latin typeface="Calibri" panose="020F0502020204030204" pitchFamily="34" charset="0"/>
                      </a:endParaRPr>
                    </a:p>
                  </a:txBody>
                  <a:tcPr marL="6350" marR="6350" marT="6350" marB="0" anchor="b"/>
                </a:tc>
                <a:tc>
                  <a:txBody>
                    <a:bodyPr/>
                    <a:lstStyle/>
                    <a:p>
                      <a:pPr algn="l" fontAlgn="b"/>
                      <a:r>
                        <a:rPr lang="en-IN" sz="1100" u="none" strike="noStrike">
                          <a:effectLst/>
                          <a:highlight>
                            <a:srgbClr val="8EA9DB"/>
                          </a:highlight>
                        </a:rPr>
                        <a:t>Name</a:t>
                      </a:r>
                      <a:endParaRPr lang="en-IN" sz="1100" b="0" i="0" u="none" strike="noStrike">
                        <a:solidFill>
                          <a:srgbClr val="000000"/>
                        </a:solidFill>
                        <a:effectLst/>
                        <a:highlight>
                          <a:srgbClr val="8EA9DB"/>
                        </a:highlight>
                        <a:latin typeface="Calibri" panose="020F0502020204030204" pitchFamily="34" charset="0"/>
                      </a:endParaRPr>
                    </a:p>
                  </a:txBody>
                  <a:tcPr marL="6350" marR="6350" marT="6350" marB="0" anchor="b"/>
                </a:tc>
                <a:tc>
                  <a:txBody>
                    <a:bodyPr/>
                    <a:lstStyle/>
                    <a:p>
                      <a:pPr algn="l" fontAlgn="b"/>
                      <a:r>
                        <a:rPr lang="en-IN" sz="1100" u="none" strike="noStrike">
                          <a:effectLst/>
                          <a:highlight>
                            <a:srgbClr val="8EA9DB"/>
                          </a:highlight>
                        </a:rPr>
                        <a:t>City</a:t>
                      </a:r>
                      <a:endParaRPr lang="en-IN" sz="1100" b="0" i="0" u="none" strike="noStrike">
                        <a:solidFill>
                          <a:srgbClr val="000000"/>
                        </a:solidFill>
                        <a:effectLst/>
                        <a:highlight>
                          <a:srgbClr val="8EA9DB"/>
                        </a:highlight>
                        <a:latin typeface="Calibri" panose="020F0502020204030204" pitchFamily="34" charset="0"/>
                      </a:endParaRPr>
                    </a:p>
                  </a:txBody>
                  <a:tcPr marL="6350" marR="6350" marT="6350" marB="0" anchor="b"/>
                </a:tc>
                <a:tc>
                  <a:txBody>
                    <a:bodyPr/>
                    <a:lstStyle/>
                    <a:p>
                      <a:pPr algn="l" fontAlgn="b"/>
                      <a:r>
                        <a:rPr lang="en-IN" sz="1100" u="none" strike="noStrike">
                          <a:effectLst/>
                          <a:highlight>
                            <a:srgbClr val="8EA9DB"/>
                          </a:highlight>
                        </a:rPr>
                        <a:t>Country</a:t>
                      </a:r>
                      <a:endParaRPr lang="en-IN" sz="1100" b="0" i="0" u="none" strike="noStrike">
                        <a:solidFill>
                          <a:srgbClr val="000000"/>
                        </a:solidFill>
                        <a:effectLst/>
                        <a:highlight>
                          <a:srgbClr val="8EA9DB"/>
                        </a:highlight>
                        <a:latin typeface="Calibri" panose="020F0502020204030204" pitchFamily="34" charset="0"/>
                      </a:endParaRPr>
                    </a:p>
                  </a:txBody>
                  <a:tcPr marL="6350" marR="6350" marT="6350" marB="0" anchor="b"/>
                </a:tc>
                <a:tc>
                  <a:txBody>
                    <a:bodyPr/>
                    <a:lstStyle/>
                    <a:p>
                      <a:pPr algn="l" fontAlgn="b"/>
                      <a:r>
                        <a:rPr lang="en-IN" sz="1100" u="none" strike="noStrike">
                          <a:effectLst/>
                          <a:highlight>
                            <a:srgbClr val="8EA9DB"/>
                          </a:highlight>
                        </a:rPr>
                        <a:t>Total spend amount</a:t>
                      </a:r>
                      <a:endParaRPr lang="en-IN" sz="1100" b="0" i="0" u="none" strike="noStrike">
                        <a:solidFill>
                          <a:srgbClr val="000000"/>
                        </a:solidFill>
                        <a:effectLst/>
                        <a:highlight>
                          <a:srgbClr val="8EA9DB"/>
                        </a:highlight>
                        <a:latin typeface="Calibri" panose="020F0502020204030204" pitchFamily="34" charset="0"/>
                      </a:endParaRPr>
                    </a:p>
                  </a:txBody>
                  <a:tcPr marL="6350" marR="6350" marT="6350" marB="0" anchor="b"/>
                </a:tc>
                <a:tc>
                  <a:txBody>
                    <a:bodyPr/>
                    <a:lstStyle/>
                    <a:p>
                      <a:pPr algn="l" fontAlgn="b"/>
                      <a:r>
                        <a:rPr lang="en-IN" sz="1100" u="none" strike="noStrike">
                          <a:effectLst/>
                          <a:highlight>
                            <a:srgbClr val="8EA9DB"/>
                          </a:highlight>
                        </a:rPr>
                        <a:t>Total Rents</a:t>
                      </a:r>
                      <a:endParaRPr lang="en-IN" sz="1100" b="0" i="0" u="none" strike="noStrike">
                        <a:solidFill>
                          <a:srgbClr val="000000"/>
                        </a:solidFill>
                        <a:effectLst/>
                        <a:highlight>
                          <a:srgbClr val="8EA9DB"/>
                        </a:highlight>
                        <a:latin typeface="Calibri" panose="020F0502020204030204" pitchFamily="34" charset="0"/>
                      </a:endParaRPr>
                    </a:p>
                  </a:txBody>
                  <a:tcPr marL="6350" marR="6350" marT="6350" marB="0" anchor="b"/>
                </a:tc>
                <a:extLst>
                  <a:ext uri="{0D108BD9-81ED-4DB2-BD59-A6C34878D82A}">
                    <a16:rowId xmlns:a16="http://schemas.microsoft.com/office/drawing/2014/main" val="2591146498"/>
                  </a:ext>
                </a:extLst>
              </a:tr>
              <a:tr h="368300">
                <a:tc>
                  <a:txBody>
                    <a:bodyPr/>
                    <a:lstStyle/>
                    <a:p>
                      <a:pPr algn="r" fontAlgn="ctr"/>
                      <a:r>
                        <a:rPr lang="en-IN" sz="1100" u="none" strike="noStrike">
                          <a:effectLst/>
                        </a:rPr>
                        <a:t>526</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KARL SEAL</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Cape Coral</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United States</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221.55</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45</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97951729"/>
                  </a:ext>
                </a:extLst>
              </a:tr>
              <a:tr h="368300">
                <a:tc>
                  <a:txBody>
                    <a:bodyPr/>
                    <a:lstStyle/>
                    <a:p>
                      <a:pPr algn="r" fontAlgn="ctr"/>
                      <a:r>
                        <a:rPr lang="en-IN" sz="1100" u="none" strike="noStrike">
                          <a:effectLst/>
                        </a:rPr>
                        <a:t>148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ELEANOR HUNT</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Saint-Denis</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Runion</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216.54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a:effectLst/>
                        </a:rPr>
                        <a:t>46</a:t>
                      </a:r>
                      <a:endParaRPr lang="en-IN"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24638680"/>
                  </a:ext>
                </a:extLst>
              </a:tr>
              <a:tr h="368300">
                <a:tc>
                  <a:txBody>
                    <a:bodyPr/>
                    <a:lstStyle/>
                    <a:p>
                      <a:pPr algn="r" fontAlgn="ctr"/>
                      <a:r>
                        <a:rPr lang="en-IN" sz="1100" u="none" strike="noStrike">
                          <a:effectLst/>
                        </a:rPr>
                        <a:t>144</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CLARA SHAW</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err="1">
                          <a:effectLst/>
                        </a:rPr>
                        <a:t>Molodetno</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Belarus</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195.58</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42</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55306606"/>
                  </a:ext>
                </a:extLst>
              </a:tr>
              <a:tr h="368300">
                <a:tc>
                  <a:txBody>
                    <a:bodyPr/>
                    <a:lstStyle/>
                    <a:p>
                      <a:pPr algn="r" fontAlgn="ctr"/>
                      <a:r>
                        <a:rPr lang="en-IN" sz="1100" u="none" strike="noStrike">
                          <a:effectLst/>
                        </a:rPr>
                        <a:t>137</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RHONDA KENNEDY</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Apeldoorn</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Netherlands</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194.61</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39</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37570776"/>
                  </a:ext>
                </a:extLst>
              </a:tr>
              <a:tr h="552450">
                <a:tc>
                  <a:txBody>
                    <a:bodyPr/>
                    <a:lstStyle/>
                    <a:p>
                      <a:pPr algn="r" fontAlgn="ctr"/>
                      <a:r>
                        <a:rPr lang="en-IN" sz="1100" u="none" strike="noStrike">
                          <a:effectLst/>
                        </a:rPr>
                        <a:t>178</a:t>
                      </a:r>
                      <a:endParaRPr lang="en-IN"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MARION SNYDER</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Santa </a:t>
                      </a:r>
                      <a:r>
                        <a:rPr lang="en-IN" sz="1100" u="none" strike="noStrike" dirty="0" err="1">
                          <a:effectLst/>
                        </a:rPr>
                        <a:t>Brbara</a:t>
                      </a:r>
                      <a:r>
                        <a:rPr lang="en-IN" sz="1100" u="none" strike="noStrike" dirty="0">
                          <a:effectLst/>
                        </a:rPr>
                        <a:t> </a:t>
                      </a:r>
                      <a:r>
                        <a:rPr lang="en-IN" sz="1100" u="none" strike="noStrike" dirty="0" err="1">
                          <a:effectLst/>
                        </a:rPr>
                        <a:t>dOeste</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Brazil</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194.61</a:t>
                      </a:r>
                      <a:endParaRPr lang="en-IN"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100" u="none" strike="noStrike" dirty="0">
                          <a:effectLst/>
                        </a:rPr>
                        <a:t>39</a:t>
                      </a:r>
                      <a:endParaRPr lang="en-IN"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09605438"/>
                  </a:ext>
                </a:extLst>
              </a:tr>
            </a:tbl>
          </a:graphicData>
        </a:graphic>
      </p:graphicFrame>
      <p:sp>
        <p:nvSpPr>
          <p:cNvPr id="22" name="TextBox 21">
            <a:extLst>
              <a:ext uri="{FF2B5EF4-FFF2-40B4-BE49-F238E27FC236}">
                <a16:creationId xmlns:a16="http://schemas.microsoft.com/office/drawing/2014/main" id="{9B529F35-0D8B-59BE-C895-1DF22514F0E6}"/>
              </a:ext>
            </a:extLst>
          </p:cNvPr>
          <p:cNvSpPr txBox="1"/>
          <p:nvPr/>
        </p:nvSpPr>
        <p:spPr>
          <a:xfrm>
            <a:off x="6631304" y="2925825"/>
            <a:ext cx="5262881" cy="3077766"/>
          </a:xfrm>
          <a:prstGeom prst="rect">
            <a:avLst/>
          </a:prstGeom>
          <a:noFill/>
        </p:spPr>
        <p:txBody>
          <a:bodyPr wrap="square">
            <a:spAutoFit/>
          </a:bodyPr>
          <a:lstStyle/>
          <a:p>
            <a:r>
              <a:rPr lang="en-US" dirty="0"/>
              <a:t> </a:t>
            </a:r>
          </a:p>
          <a:p>
            <a:r>
              <a:rPr lang="en-US" sz="1600" dirty="0">
                <a:solidFill>
                  <a:schemeClr val="accent6">
                    <a:lumMod val="90000"/>
                    <a:lumOff val="10000"/>
                  </a:schemeClr>
                </a:solidFill>
              </a:rPr>
              <a:t>* The demographics and preferences of the highest-spending customers can vary depending on the Location  and the movies. However, there are some general trends that are often observed:</a:t>
            </a:r>
          </a:p>
          <a:p>
            <a:r>
              <a:rPr lang="en-US" sz="1600" dirty="0">
                <a:solidFill>
                  <a:schemeClr val="accent6">
                    <a:lumMod val="90000"/>
                    <a:lumOff val="10000"/>
                  </a:schemeClr>
                </a:solidFill>
              </a:rPr>
              <a:t> 1.Top 2 spending customers are from united states and </a:t>
            </a:r>
            <a:r>
              <a:rPr lang="en-US" sz="1600" dirty="0" err="1">
                <a:solidFill>
                  <a:schemeClr val="accent6">
                    <a:lumMod val="90000"/>
                    <a:lumOff val="10000"/>
                  </a:schemeClr>
                </a:solidFill>
              </a:rPr>
              <a:t>runion</a:t>
            </a:r>
            <a:r>
              <a:rPr lang="en-US" sz="1600" dirty="0">
                <a:solidFill>
                  <a:schemeClr val="accent6">
                    <a:lumMod val="90000"/>
                    <a:lumOff val="10000"/>
                  </a:schemeClr>
                </a:solidFill>
              </a:rPr>
              <a:t> </a:t>
            </a:r>
          </a:p>
          <a:p>
            <a:r>
              <a:rPr lang="en-US" sz="1600" dirty="0">
                <a:solidFill>
                  <a:schemeClr val="accent6">
                    <a:lumMod val="90000"/>
                    <a:lumOff val="10000"/>
                  </a:schemeClr>
                </a:solidFill>
              </a:rPr>
              <a:t> 2.Karl Seal are taking rents from store 2 which is located in Australia </a:t>
            </a:r>
          </a:p>
          <a:p>
            <a:r>
              <a:rPr lang="en-US" sz="1600" dirty="0">
                <a:solidFill>
                  <a:schemeClr val="accent6">
                    <a:lumMod val="90000"/>
                    <a:lumOff val="10000"/>
                  </a:schemeClr>
                </a:solidFill>
              </a:rPr>
              <a:t>3.Eleanor Hunt are taking rents from store 1 which is located in Canada </a:t>
            </a:r>
          </a:p>
          <a:p>
            <a:r>
              <a:rPr lang="en-US" sz="1600" dirty="0">
                <a:solidFill>
                  <a:schemeClr val="accent6">
                    <a:lumMod val="90000"/>
                    <a:lumOff val="10000"/>
                  </a:schemeClr>
                </a:solidFill>
              </a:rPr>
              <a:t>4.Both customers spending more than 200 dollars </a:t>
            </a:r>
            <a:endParaRPr lang="en-IN" sz="1600" dirty="0">
              <a:solidFill>
                <a:schemeClr val="accent6">
                  <a:lumMod val="90000"/>
                  <a:lumOff val="10000"/>
                </a:schemeClr>
              </a:solidFill>
            </a:endParaRPr>
          </a:p>
        </p:txBody>
      </p:sp>
      <p:sp>
        <p:nvSpPr>
          <p:cNvPr id="23" name="Footer Placeholder 3">
            <a:extLst>
              <a:ext uri="{FF2B5EF4-FFF2-40B4-BE49-F238E27FC236}">
                <a16:creationId xmlns:a16="http://schemas.microsoft.com/office/drawing/2014/main" id="{73E7FB9F-B5C3-7306-C976-C4C0220E181A}"/>
              </a:ext>
            </a:extLst>
          </p:cNvPr>
          <p:cNvSpPr txBox="1">
            <a:spLocks/>
          </p:cNvSpPr>
          <p:nvPr/>
        </p:nvSpPr>
        <p:spPr>
          <a:xfrm>
            <a:off x="420837" y="6349271"/>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Movie Rental analysis</a:t>
            </a:r>
            <a:endParaRPr lang="en-US" sz="1200" dirty="0"/>
          </a:p>
        </p:txBody>
      </p:sp>
    </p:spTree>
    <p:extLst>
      <p:ext uri="{BB962C8B-B14F-4D97-AF65-F5344CB8AC3E}">
        <p14:creationId xmlns:p14="http://schemas.microsoft.com/office/powerpoint/2010/main" val="415753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0EF62C-467F-70A8-50B4-1AEC44F701DC}"/>
              </a:ext>
            </a:extLst>
          </p:cNvPr>
          <p:cNvSpPr txBox="1"/>
          <p:nvPr/>
        </p:nvSpPr>
        <p:spPr>
          <a:xfrm>
            <a:off x="335280" y="325120"/>
            <a:ext cx="9560560" cy="369332"/>
          </a:xfrm>
          <a:prstGeom prst="rect">
            <a:avLst/>
          </a:prstGeom>
          <a:noFill/>
        </p:spPr>
        <p:txBody>
          <a:bodyPr wrap="square">
            <a:spAutoFit/>
          </a:bodyPr>
          <a:lstStyle/>
          <a:p>
            <a:r>
              <a:rPr lang="en-US" dirty="0"/>
              <a:t>12.How does the availability of inventory impact customer satisfaction and repeat business?</a:t>
            </a:r>
            <a:endParaRPr lang="en-IN" dirty="0"/>
          </a:p>
        </p:txBody>
      </p:sp>
      <p:sp>
        <p:nvSpPr>
          <p:cNvPr id="9" name="TextBox 8">
            <a:extLst>
              <a:ext uri="{FF2B5EF4-FFF2-40B4-BE49-F238E27FC236}">
                <a16:creationId xmlns:a16="http://schemas.microsoft.com/office/drawing/2014/main" id="{5A16B334-D9A6-CDB1-F53E-038BC1A06402}"/>
              </a:ext>
            </a:extLst>
          </p:cNvPr>
          <p:cNvSpPr txBox="1"/>
          <p:nvPr/>
        </p:nvSpPr>
        <p:spPr>
          <a:xfrm>
            <a:off x="1330960" y="1166842"/>
            <a:ext cx="9824720" cy="4616648"/>
          </a:xfrm>
          <a:prstGeom prst="rect">
            <a:avLst/>
          </a:prstGeom>
          <a:noFill/>
        </p:spPr>
        <p:txBody>
          <a:bodyPr wrap="square">
            <a:spAutoFit/>
          </a:bodyPr>
          <a:lstStyle/>
          <a:p>
            <a:r>
              <a:rPr lang="en-US" dirty="0">
                <a:solidFill>
                  <a:schemeClr val="accent6">
                    <a:lumMod val="90000"/>
                    <a:lumOff val="10000"/>
                  </a:schemeClr>
                </a:solidFill>
              </a:rPr>
              <a:t>* The availability of inventory plays a crucial role in customer satisfaction and repeat business. Here's how:</a:t>
            </a:r>
          </a:p>
          <a:p>
            <a:endParaRPr lang="en-US" dirty="0">
              <a:solidFill>
                <a:schemeClr val="accent6">
                  <a:lumMod val="90000"/>
                  <a:lumOff val="10000"/>
                </a:schemeClr>
              </a:solidFill>
            </a:endParaRPr>
          </a:p>
          <a:p>
            <a:r>
              <a:rPr lang="en-US" dirty="0">
                <a:solidFill>
                  <a:schemeClr val="accent6">
                    <a:lumMod val="90000"/>
                    <a:lumOff val="10000"/>
                  </a:schemeClr>
                </a:solidFill>
              </a:rPr>
              <a:t>1.Immediate Gratification</a:t>
            </a:r>
          </a:p>
          <a:p>
            <a:r>
              <a:rPr lang="en-US" dirty="0">
                <a:solidFill>
                  <a:schemeClr val="accent6">
                    <a:lumMod val="90000"/>
                    <a:lumOff val="10000"/>
                  </a:schemeClr>
                </a:solidFill>
              </a:rPr>
              <a:t>2.Trust and Reliability: </a:t>
            </a:r>
          </a:p>
          <a:p>
            <a:r>
              <a:rPr lang="en-US" dirty="0">
                <a:solidFill>
                  <a:schemeClr val="accent6">
                    <a:lumMod val="90000"/>
                    <a:lumOff val="10000"/>
                  </a:schemeClr>
                </a:solidFill>
              </a:rPr>
              <a:t>               Consistently having inventory in stock builds trust and reliability with customers, which enhances their overall satisfaction. </a:t>
            </a:r>
          </a:p>
          <a:p>
            <a:r>
              <a:rPr lang="en-US" dirty="0">
                <a:solidFill>
                  <a:schemeClr val="accent6">
                    <a:lumMod val="90000"/>
                    <a:lumOff val="10000"/>
                  </a:schemeClr>
                </a:solidFill>
              </a:rPr>
              <a:t>3.Positive Impression             </a:t>
            </a:r>
          </a:p>
          <a:p>
            <a:r>
              <a:rPr lang="en-US" dirty="0">
                <a:solidFill>
                  <a:schemeClr val="accent6">
                    <a:lumMod val="90000"/>
                    <a:lumOff val="10000"/>
                  </a:schemeClr>
                </a:solidFill>
              </a:rPr>
              <a:t>4.Repeat Customer: </a:t>
            </a:r>
          </a:p>
          <a:p>
            <a:r>
              <a:rPr lang="en-US" dirty="0">
                <a:solidFill>
                  <a:schemeClr val="accent6">
                    <a:lumMod val="90000"/>
                    <a:lumOff val="10000"/>
                  </a:schemeClr>
                </a:solidFill>
              </a:rPr>
              <a:t>5.Overall, the availability and knowledge of staff play a crucial role in shaping the customer experience and influencing ratings and reviews</a:t>
            </a:r>
          </a:p>
          <a:p>
            <a:r>
              <a:rPr lang="en-US" dirty="0">
                <a:solidFill>
                  <a:schemeClr val="accent6">
                    <a:lumMod val="90000"/>
                    <a:lumOff val="10000"/>
                  </a:schemeClr>
                </a:solidFill>
              </a:rPr>
              <a:t>                                                                                                                                </a:t>
            </a:r>
          </a:p>
          <a:p>
            <a:pPr algn="ctr"/>
            <a:r>
              <a:rPr lang="en-US" dirty="0">
                <a:solidFill>
                  <a:schemeClr val="accent6">
                    <a:lumMod val="90000"/>
                    <a:lumOff val="10000"/>
                  </a:schemeClr>
                </a:solidFill>
              </a:rPr>
              <a:t>                   </a:t>
            </a:r>
            <a:r>
              <a:rPr lang="en-US" sz="2400" b="1" dirty="0">
                <a:solidFill>
                  <a:schemeClr val="accent6">
                    <a:lumMod val="90000"/>
                    <a:lumOff val="10000"/>
                  </a:schemeClr>
                </a:solidFill>
              </a:rPr>
              <a:t>Suggestions</a:t>
            </a:r>
          </a:p>
          <a:p>
            <a:r>
              <a:rPr lang="en-US" dirty="0">
                <a:solidFill>
                  <a:schemeClr val="accent6">
                    <a:lumMod val="90000"/>
                    <a:lumOff val="10000"/>
                  </a:schemeClr>
                </a:solidFill>
              </a:rPr>
              <a:t>1.Implement robust inventory management systems to track film stock levels accurately and forecast demand.</a:t>
            </a:r>
          </a:p>
          <a:p>
            <a:r>
              <a:rPr lang="en-US" dirty="0">
                <a:solidFill>
                  <a:schemeClr val="accent6">
                    <a:lumMod val="90000"/>
                    <a:lumOff val="10000"/>
                  </a:schemeClr>
                </a:solidFill>
              </a:rPr>
              <a:t>2.Monitor customer demand and trends to anticipate which films will be in high demand.</a:t>
            </a:r>
            <a:endParaRPr lang="en-IN" dirty="0">
              <a:solidFill>
                <a:schemeClr val="accent6">
                  <a:lumMod val="90000"/>
                  <a:lumOff val="10000"/>
                </a:schemeClr>
              </a:solidFill>
            </a:endParaRPr>
          </a:p>
        </p:txBody>
      </p:sp>
      <p:sp>
        <p:nvSpPr>
          <p:cNvPr id="10" name="Footer Placeholder 3">
            <a:extLst>
              <a:ext uri="{FF2B5EF4-FFF2-40B4-BE49-F238E27FC236}">
                <a16:creationId xmlns:a16="http://schemas.microsoft.com/office/drawing/2014/main" id="{CE939743-E3D2-F227-968B-880567F7D213}"/>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Movie Rental analysis</a:t>
            </a:r>
            <a:endParaRPr lang="en-US" sz="1400" dirty="0"/>
          </a:p>
        </p:txBody>
      </p:sp>
    </p:spTree>
    <p:extLst>
      <p:ext uri="{BB962C8B-B14F-4D97-AF65-F5344CB8AC3E}">
        <p14:creationId xmlns:p14="http://schemas.microsoft.com/office/powerpoint/2010/main" val="391924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50B697-677C-9C7A-6FD4-C586A67ECD7F}"/>
              </a:ext>
            </a:extLst>
          </p:cNvPr>
          <p:cNvSpPr txBox="1"/>
          <p:nvPr/>
        </p:nvSpPr>
        <p:spPr>
          <a:xfrm>
            <a:off x="375920" y="274320"/>
            <a:ext cx="12600000" cy="369332"/>
          </a:xfrm>
          <a:prstGeom prst="rect">
            <a:avLst/>
          </a:prstGeom>
          <a:noFill/>
        </p:spPr>
        <p:txBody>
          <a:bodyPr wrap="square">
            <a:spAutoFit/>
          </a:bodyPr>
          <a:lstStyle/>
          <a:p>
            <a:r>
              <a:rPr lang="en-US" dirty="0"/>
              <a:t>13.What are the busiest hours or days for each store location, and how does it impact staffing requirements?</a:t>
            </a:r>
            <a:endParaRPr lang="en-IN" dirty="0"/>
          </a:p>
        </p:txBody>
      </p:sp>
      <p:pic>
        <p:nvPicPr>
          <p:cNvPr id="6" name="Picture 5">
            <a:extLst>
              <a:ext uri="{FF2B5EF4-FFF2-40B4-BE49-F238E27FC236}">
                <a16:creationId xmlns:a16="http://schemas.microsoft.com/office/drawing/2014/main" id="{895B4532-F409-8617-BDF5-BCF3AD76A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59" y="739592"/>
            <a:ext cx="5630182" cy="248961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8A983C28-FED2-29CA-29E6-092A6D63F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59" y="3487704"/>
            <a:ext cx="5630182" cy="2471714"/>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65E01517-243A-4847-8A06-C30B935AD9DB}"/>
              </a:ext>
            </a:extLst>
          </p:cNvPr>
          <p:cNvSpPr txBox="1"/>
          <p:nvPr/>
        </p:nvSpPr>
        <p:spPr>
          <a:xfrm>
            <a:off x="6675920" y="939390"/>
            <a:ext cx="5048720" cy="1938992"/>
          </a:xfrm>
          <a:prstGeom prst="rect">
            <a:avLst/>
          </a:prstGeom>
          <a:noFill/>
        </p:spPr>
        <p:txBody>
          <a:bodyPr wrap="square">
            <a:spAutoFit/>
          </a:bodyPr>
          <a:lstStyle/>
          <a:p>
            <a:r>
              <a:rPr lang="en-US" sz="1200" dirty="0">
                <a:solidFill>
                  <a:schemeClr val="accent6">
                    <a:lumMod val="90000"/>
                    <a:lumOff val="10000"/>
                  </a:schemeClr>
                </a:solidFill>
              </a:rPr>
              <a:t>* Store 1: Canada</a:t>
            </a:r>
          </a:p>
          <a:p>
            <a:r>
              <a:rPr lang="en-US" sz="1200" dirty="0">
                <a:solidFill>
                  <a:schemeClr val="accent6">
                    <a:lumMod val="90000"/>
                    <a:lumOff val="10000"/>
                  </a:schemeClr>
                </a:solidFill>
              </a:rPr>
              <a:t>The busiest days for Store 1 in terms of total rentals and revenue appear to be around mid-June to late August. </a:t>
            </a:r>
          </a:p>
          <a:p>
            <a:r>
              <a:rPr lang="en-US" sz="1200" dirty="0">
                <a:solidFill>
                  <a:schemeClr val="accent6">
                    <a:lumMod val="90000"/>
                    <a:lumOff val="10000"/>
                  </a:schemeClr>
                </a:solidFill>
              </a:rPr>
              <a:t>* Busiest Hours in store 1 in terms of rentals has 10,21,18 but every hour cross 300 rentals in store </a:t>
            </a:r>
          </a:p>
          <a:p>
            <a:r>
              <a:rPr lang="en-US" sz="1200" dirty="0">
                <a:solidFill>
                  <a:schemeClr val="accent6">
                    <a:lumMod val="90000"/>
                    <a:lumOff val="10000"/>
                  </a:schemeClr>
                </a:solidFill>
              </a:rPr>
              <a:t>*  Store 2: Australia</a:t>
            </a:r>
          </a:p>
          <a:p>
            <a:r>
              <a:rPr lang="en-US" sz="1200" dirty="0">
                <a:solidFill>
                  <a:schemeClr val="accent6">
                    <a:lumMod val="90000"/>
                    <a:lumOff val="10000"/>
                  </a:schemeClr>
                </a:solidFill>
              </a:rPr>
              <a:t>The busiest days for Store 2 in terms of total rentals and revenue appear to be around mid-June to late August.</a:t>
            </a:r>
          </a:p>
          <a:p>
            <a:r>
              <a:rPr lang="en-US" sz="1200" dirty="0">
                <a:solidFill>
                  <a:schemeClr val="accent6">
                    <a:lumMod val="90000"/>
                    <a:lumOff val="10000"/>
                  </a:schemeClr>
                </a:solidFill>
              </a:rPr>
              <a:t>* Busiest Hours in store 2 in terms of rentals has 15,08,0 but every hour cross 300 rentals in store </a:t>
            </a:r>
            <a:endParaRPr lang="en-IN" sz="1200" dirty="0">
              <a:solidFill>
                <a:schemeClr val="accent6">
                  <a:lumMod val="90000"/>
                  <a:lumOff val="10000"/>
                </a:schemeClr>
              </a:solidFill>
            </a:endParaRPr>
          </a:p>
        </p:txBody>
      </p:sp>
      <p:sp>
        <p:nvSpPr>
          <p:cNvPr id="17" name="TextBox 16">
            <a:extLst>
              <a:ext uri="{FF2B5EF4-FFF2-40B4-BE49-F238E27FC236}">
                <a16:creationId xmlns:a16="http://schemas.microsoft.com/office/drawing/2014/main" id="{A7C0CC45-8BB2-BA8E-AAB3-9667FB230FDB}"/>
              </a:ext>
            </a:extLst>
          </p:cNvPr>
          <p:cNvSpPr txBox="1"/>
          <p:nvPr/>
        </p:nvSpPr>
        <p:spPr>
          <a:xfrm>
            <a:off x="6675920" y="3601341"/>
            <a:ext cx="5048720" cy="2031325"/>
          </a:xfrm>
          <a:prstGeom prst="rect">
            <a:avLst/>
          </a:prstGeom>
          <a:noFill/>
        </p:spPr>
        <p:txBody>
          <a:bodyPr wrap="square">
            <a:spAutoFit/>
          </a:bodyPr>
          <a:lstStyle/>
          <a:p>
            <a:r>
              <a:rPr lang="en-US" sz="1400" b="1" dirty="0">
                <a:solidFill>
                  <a:schemeClr val="accent6">
                    <a:lumMod val="90000"/>
                    <a:lumOff val="10000"/>
                  </a:schemeClr>
                </a:solidFill>
              </a:rPr>
              <a:t> Suggestions</a:t>
            </a:r>
          </a:p>
          <a:p>
            <a:r>
              <a:rPr lang="en-US" sz="1400" dirty="0">
                <a:solidFill>
                  <a:schemeClr val="accent6">
                    <a:lumMod val="90000"/>
                    <a:lumOff val="10000"/>
                  </a:schemeClr>
                </a:solidFill>
              </a:rPr>
              <a:t>1.During these busiest days, it's essential to have sufficient staff members available to handle the increased customer demand.</a:t>
            </a:r>
          </a:p>
          <a:p>
            <a:r>
              <a:rPr lang="en-US" sz="1400" dirty="0">
                <a:solidFill>
                  <a:schemeClr val="accent6">
                    <a:lumMod val="90000"/>
                    <a:lumOff val="10000"/>
                  </a:schemeClr>
                </a:solidFill>
              </a:rPr>
              <a:t>2.Store managers can schedule more staff for those days to ensure that customers receive prompt assistance, shorter wait times, and overall better service.</a:t>
            </a:r>
          </a:p>
          <a:p>
            <a:r>
              <a:rPr lang="en-US" sz="1400" dirty="0">
                <a:solidFill>
                  <a:schemeClr val="accent6">
                    <a:lumMod val="90000"/>
                    <a:lumOff val="10000"/>
                  </a:schemeClr>
                </a:solidFill>
              </a:rPr>
              <a:t>3. Additionally, additional staff can help with tasks such as restocking inventory, maintaining cleanliness, thereby optimizing operations during peak periods.</a:t>
            </a:r>
            <a:endParaRPr lang="en-IN" sz="1400" dirty="0">
              <a:solidFill>
                <a:schemeClr val="accent6">
                  <a:lumMod val="90000"/>
                  <a:lumOff val="10000"/>
                </a:schemeClr>
              </a:solidFill>
            </a:endParaRPr>
          </a:p>
        </p:txBody>
      </p:sp>
      <p:sp>
        <p:nvSpPr>
          <p:cNvPr id="18" name="Footer Placeholder 3">
            <a:extLst>
              <a:ext uri="{FF2B5EF4-FFF2-40B4-BE49-F238E27FC236}">
                <a16:creationId xmlns:a16="http://schemas.microsoft.com/office/drawing/2014/main" id="{EF77F24F-8DD9-E222-2B53-4860DB556D81}"/>
              </a:ext>
            </a:extLst>
          </p:cNvPr>
          <p:cNvSpPr txBox="1">
            <a:spLocks/>
          </p:cNvSpPr>
          <p:nvPr/>
        </p:nvSpPr>
        <p:spPr>
          <a:xfrm>
            <a:off x="658859" y="6218555"/>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Movie Rental analysis</a:t>
            </a:r>
          </a:p>
        </p:txBody>
      </p:sp>
    </p:spTree>
    <p:extLst>
      <p:ext uri="{BB962C8B-B14F-4D97-AF65-F5344CB8AC3E}">
        <p14:creationId xmlns:p14="http://schemas.microsoft.com/office/powerpoint/2010/main" val="101329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DFEE3F-14B1-6E2B-5C1E-A11F4CDB5890}"/>
              </a:ext>
            </a:extLst>
          </p:cNvPr>
          <p:cNvSpPr txBox="1"/>
          <p:nvPr/>
        </p:nvSpPr>
        <p:spPr>
          <a:xfrm>
            <a:off x="172720" y="159435"/>
            <a:ext cx="12600000" cy="369332"/>
          </a:xfrm>
          <a:prstGeom prst="rect">
            <a:avLst/>
          </a:prstGeom>
          <a:noFill/>
        </p:spPr>
        <p:txBody>
          <a:bodyPr wrap="square">
            <a:spAutoFit/>
          </a:bodyPr>
          <a:lstStyle/>
          <a:p>
            <a:r>
              <a:rPr lang="en-US" dirty="0"/>
              <a:t>14.What are the cultural or demographic factors that influence customer preferences in different locations?</a:t>
            </a:r>
            <a:endParaRPr lang="en-IN" dirty="0"/>
          </a:p>
        </p:txBody>
      </p:sp>
      <p:sp>
        <p:nvSpPr>
          <p:cNvPr id="7" name="Footer Placeholder 3">
            <a:extLst>
              <a:ext uri="{FF2B5EF4-FFF2-40B4-BE49-F238E27FC236}">
                <a16:creationId xmlns:a16="http://schemas.microsoft.com/office/drawing/2014/main" id="{6CA7A934-6752-EE1F-9532-9C1A59B66455}"/>
              </a:ext>
            </a:extLst>
          </p:cNvPr>
          <p:cNvSpPr txBox="1">
            <a:spLocks/>
          </p:cNvSpPr>
          <p:nvPr/>
        </p:nvSpPr>
        <p:spPr>
          <a:xfrm>
            <a:off x="484632" y="6217920"/>
            <a:ext cx="2130977" cy="36933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Movie Rental analysis</a:t>
            </a:r>
            <a:endParaRPr lang="en-US" sz="1200" dirty="0"/>
          </a:p>
        </p:txBody>
      </p:sp>
      <p:sp>
        <p:nvSpPr>
          <p:cNvPr id="9" name="TextBox 8">
            <a:extLst>
              <a:ext uri="{FF2B5EF4-FFF2-40B4-BE49-F238E27FC236}">
                <a16:creationId xmlns:a16="http://schemas.microsoft.com/office/drawing/2014/main" id="{5CBE07FA-CB83-F8CA-6772-45AFFC1113B3}"/>
              </a:ext>
            </a:extLst>
          </p:cNvPr>
          <p:cNvSpPr txBox="1"/>
          <p:nvPr/>
        </p:nvSpPr>
        <p:spPr>
          <a:xfrm>
            <a:off x="484632" y="854055"/>
            <a:ext cx="11615928" cy="2308324"/>
          </a:xfrm>
          <a:prstGeom prst="rect">
            <a:avLst/>
          </a:prstGeom>
          <a:noFill/>
        </p:spPr>
        <p:txBody>
          <a:bodyPr wrap="square">
            <a:spAutoFit/>
          </a:bodyPr>
          <a:lstStyle/>
          <a:p>
            <a:r>
              <a:rPr lang="en-US" dirty="0">
                <a:solidFill>
                  <a:schemeClr val="accent6">
                    <a:lumMod val="90000"/>
                    <a:lumOff val="10000"/>
                  </a:schemeClr>
                </a:solidFill>
              </a:rPr>
              <a:t>Customer preferences in different locations are influenced by a variety of cultural, demographic, and socioeconomic factors. Here are some key factors that can shape preference:</a:t>
            </a:r>
          </a:p>
          <a:p>
            <a:endParaRPr lang="en-US" dirty="0">
              <a:solidFill>
                <a:schemeClr val="accent6">
                  <a:lumMod val="90000"/>
                  <a:lumOff val="10000"/>
                </a:schemeClr>
              </a:solidFill>
            </a:endParaRPr>
          </a:p>
          <a:p>
            <a:r>
              <a:rPr lang="en-US" dirty="0">
                <a:solidFill>
                  <a:schemeClr val="accent6">
                    <a:lumMod val="90000"/>
                    <a:lumOff val="10000"/>
                  </a:schemeClr>
                </a:solidFill>
              </a:rPr>
              <a:t>1.Language </a:t>
            </a:r>
          </a:p>
          <a:p>
            <a:r>
              <a:rPr lang="en-US" dirty="0">
                <a:solidFill>
                  <a:schemeClr val="accent6">
                    <a:lumMod val="90000"/>
                    <a:lumOff val="10000"/>
                  </a:schemeClr>
                </a:solidFill>
              </a:rPr>
              <a:t>2.Customer Country</a:t>
            </a:r>
          </a:p>
          <a:p>
            <a:r>
              <a:rPr lang="en-US" dirty="0">
                <a:solidFill>
                  <a:schemeClr val="accent6">
                    <a:lumMod val="90000"/>
                    <a:lumOff val="10000"/>
                  </a:schemeClr>
                </a:solidFill>
              </a:rPr>
              <a:t>3.Age</a:t>
            </a:r>
          </a:p>
          <a:p>
            <a:r>
              <a:rPr lang="en-US" dirty="0">
                <a:solidFill>
                  <a:schemeClr val="accent6">
                    <a:lumMod val="90000"/>
                    <a:lumOff val="10000"/>
                  </a:schemeClr>
                </a:solidFill>
              </a:rPr>
              <a:t>4.Gender</a:t>
            </a:r>
          </a:p>
          <a:p>
            <a:r>
              <a:rPr lang="en-US" dirty="0">
                <a:solidFill>
                  <a:schemeClr val="accent6">
                    <a:lumMod val="90000"/>
                    <a:lumOff val="10000"/>
                  </a:schemeClr>
                </a:solidFill>
              </a:rPr>
              <a:t>5.Economic Factors</a:t>
            </a:r>
            <a:endParaRPr lang="en-IN" dirty="0">
              <a:solidFill>
                <a:schemeClr val="accent6">
                  <a:lumMod val="90000"/>
                  <a:lumOff val="10000"/>
                </a:schemeClr>
              </a:solidFill>
            </a:endParaRPr>
          </a:p>
        </p:txBody>
      </p:sp>
    </p:spTree>
    <p:extLst>
      <p:ext uri="{BB962C8B-B14F-4D97-AF65-F5344CB8AC3E}">
        <p14:creationId xmlns:p14="http://schemas.microsoft.com/office/powerpoint/2010/main" val="1309414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9AC594-08FA-80FD-D688-9EA4D1EE9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1" y="747039"/>
            <a:ext cx="5618480" cy="192504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634D37D-7819-DC3D-B596-04769B8C2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96" y="2864952"/>
            <a:ext cx="5172529" cy="1495015"/>
          </a:xfrm>
          <a:prstGeom prst="rect">
            <a:avLst/>
          </a:prstGeom>
        </p:spPr>
      </p:pic>
      <p:sp>
        <p:nvSpPr>
          <p:cNvPr id="8" name="TextBox 7">
            <a:extLst>
              <a:ext uri="{FF2B5EF4-FFF2-40B4-BE49-F238E27FC236}">
                <a16:creationId xmlns:a16="http://schemas.microsoft.com/office/drawing/2014/main" id="{B45EB1C7-4CE9-E347-B0B2-FE4FFE4BC06A}"/>
              </a:ext>
            </a:extLst>
          </p:cNvPr>
          <p:cNvSpPr txBox="1"/>
          <p:nvPr/>
        </p:nvSpPr>
        <p:spPr>
          <a:xfrm>
            <a:off x="0" y="194167"/>
            <a:ext cx="12600000" cy="360000"/>
          </a:xfrm>
          <a:prstGeom prst="rect">
            <a:avLst/>
          </a:prstGeom>
          <a:noFill/>
        </p:spPr>
        <p:txBody>
          <a:bodyPr wrap="square">
            <a:spAutoFit/>
          </a:bodyPr>
          <a:lstStyle/>
          <a:p>
            <a:r>
              <a:rPr lang="en-US" dirty="0"/>
              <a:t>15. How does the availability of films in different languages impact customer satisfaction and rental frequency?</a:t>
            </a:r>
            <a:endParaRPr lang="en-IN" dirty="0"/>
          </a:p>
        </p:txBody>
      </p:sp>
      <p:sp>
        <p:nvSpPr>
          <p:cNvPr id="12" name="TextBox 11">
            <a:extLst>
              <a:ext uri="{FF2B5EF4-FFF2-40B4-BE49-F238E27FC236}">
                <a16:creationId xmlns:a16="http://schemas.microsoft.com/office/drawing/2014/main" id="{9447857D-4204-2CD0-264C-5122B2F5A755}"/>
              </a:ext>
            </a:extLst>
          </p:cNvPr>
          <p:cNvSpPr txBox="1"/>
          <p:nvPr/>
        </p:nvSpPr>
        <p:spPr>
          <a:xfrm>
            <a:off x="5791199" y="934803"/>
            <a:ext cx="6228080" cy="4524315"/>
          </a:xfrm>
          <a:prstGeom prst="rect">
            <a:avLst/>
          </a:prstGeom>
          <a:noFill/>
        </p:spPr>
        <p:txBody>
          <a:bodyPr wrap="square">
            <a:spAutoFit/>
          </a:bodyPr>
          <a:lstStyle/>
          <a:p>
            <a:r>
              <a:rPr lang="en-US" dirty="0"/>
              <a:t>* The availability of films in different languages can have a significant impact on customer satisfaction and rental frequency, But we have only one language  English because Canada and Australia has English native language:</a:t>
            </a:r>
          </a:p>
          <a:p>
            <a:endParaRPr lang="en-US" dirty="0"/>
          </a:p>
          <a:p>
            <a:r>
              <a:rPr lang="en-US" dirty="0"/>
              <a:t>     1. </a:t>
            </a:r>
            <a:r>
              <a:rPr lang="en-US" b="1" dirty="0"/>
              <a:t>Customer Satisfaction: </a:t>
            </a:r>
            <a:r>
              <a:rPr lang="en-US" dirty="0"/>
              <a:t>Offering films in multiple languages caters to a diverse customer base, enhancing overall satisfaction. This inclusivity contributes to positive  Impression and  loyalty to the service.</a:t>
            </a:r>
          </a:p>
          <a:p>
            <a:r>
              <a:rPr lang="en-US" dirty="0"/>
              <a:t>        2. </a:t>
            </a:r>
            <a:r>
              <a:rPr lang="en-US" b="1" dirty="0"/>
              <a:t>Rental Frequency </a:t>
            </a:r>
            <a:r>
              <a:rPr lang="en-US" dirty="0"/>
              <a:t>: The availability of films in various languages can increase rental frequency by appealing to a broader audience</a:t>
            </a:r>
          </a:p>
          <a:p>
            <a:endParaRPr lang="en-US" dirty="0"/>
          </a:p>
          <a:p>
            <a:r>
              <a:rPr lang="en-US" dirty="0"/>
              <a:t>     3</a:t>
            </a:r>
            <a:r>
              <a:rPr lang="en-US" b="1" dirty="0"/>
              <a:t>. Word of mouth referrals </a:t>
            </a:r>
            <a:r>
              <a:rPr lang="en-US" dirty="0"/>
              <a:t>: Satisfied customers who find films in their preferred language are more likely to recommend the platform to friends and family</a:t>
            </a:r>
            <a:endParaRPr lang="en-IN" dirty="0"/>
          </a:p>
        </p:txBody>
      </p:sp>
      <p:sp>
        <p:nvSpPr>
          <p:cNvPr id="13" name="Footer Placeholder 3">
            <a:extLst>
              <a:ext uri="{FF2B5EF4-FFF2-40B4-BE49-F238E27FC236}">
                <a16:creationId xmlns:a16="http://schemas.microsoft.com/office/drawing/2014/main" id="{44D6747E-210D-2245-2C47-7CC687A923CE}"/>
              </a:ext>
            </a:extLst>
          </p:cNvPr>
          <p:cNvSpPr txBox="1">
            <a:spLocks/>
          </p:cNvSpPr>
          <p:nvPr/>
        </p:nvSpPr>
        <p:spPr>
          <a:xfrm>
            <a:off x="484632" y="6217921"/>
            <a:ext cx="1960856" cy="33173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Movie Rental analysis</a:t>
            </a:r>
            <a:endParaRPr lang="en-US" sz="1200" dirty="0"/>
          </a:p>
        </p:txBody>
      </p:sp>
    </p:spTree>
    <p:extLst>
      <p:ext uri="{BB962C8B-B14F-4D97-AF65-F5344CB8AC3E}">
        <p14:creationId xmlns:p14="http://schemas.microsoft.com/office/powerpoint/2010/main" val="169099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4970721" y="2462861"/>
            <a:ext cx="2250558" cy="1783422"/>
          </a:xfrm>
        </p:spPr>
        <p:txBody>
          <a:bodyPr/>
          <a:lstStyle/>
          <a:p>
            <a:r>
              <a:rPr lang="en-US" sz="4000" dirty="0"/>
              <a:t>Power Bi</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3573169" y="537452"/>
            <a:ext cx="5045662" cy="5783096"/>
          </a:xfrm>
          <a:blipFill>
            <a:blip r:embed="rId4"/>
            <a:stretch>
              <a:fillRect/>
            </a:stretch>
          </a:blipFill>
        </p:spPr>
      </p:pic>
    </p:spTree>
    <p:extLst>
      <p:ext uri="{BB962C8B-B14F-4D97-AF65-F5344CB8AC3E}">
        <p14:creationId xmlns:p14="http://schemas.microsoft.com/office/powerpoint/2010/main" val="4281016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2821373" y="3597529"/>
            <a:ext cx="2048679" cy="1740114"/>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Exploratory Data Analysis(EDA)</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Power BI (Q)</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All Insights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Movie Rental Analysis</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Text Placeholder 21">
            <a:extLst>
              <a:ext uri="{FF2B5EF4-FFF2-40B4-BE49-F238E27FC236}">
                <a16:creationId xmlns:a16="http://schemas.microsoft.com/office/drawing/2014/main" id="{EC287BD2-B7B6-BF54-8B5F-C4DE8560D921}"/>
              </a:ext>
            </a:extLst>
          </p:cNvPr>
          <p:cNvSpPr txBox="1">
            <a:spLocks/>
          </p:cNvSpPr>
          <p:nvPr/>
        </p:nvSpPr>
        <p:spPr>
          <a:xfrm>
            <a:off x="8367234" y="4647675"/>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Appendix</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5BE57-88B8-00AA-6B0A-808AEF52559A}"/>
              </a:ext>
            </a:extLst>
          </p:cNvPr>
          <p:cNvPicPr>
            <a:picLocks noChangeAspect="1"/>
          </p:cNvPicPr>
          <p:nvPr/>
        </p:nvPicPr>
        <p:blipFill>
          <a:blip r:embed="rId3"/>
          <a:stretch>
            <a:fillRect/>
          </a:stretch>
        </p:blipFill>
        <p:spPr>
          <a:xfrm>
            <a:off x="497840" y="684233"/>
            <a:ext cx="10810240" cy="5997533"/>
          </a:xfrm>
          <a:prstGeom prst="rect">
            <a:avLst/>
          </a:prstGeom>
        </p:spPr>
      </p:pic>
      <p:sp>
        <p:nvSpPr>
          <p:cNvPr id="9" name="TextBox 8">
            <a:extLst>
              <a:ext uri="{FF2B5EF4-FFF2-40B4-BE49-F238E27FC236}">
                <a16:creationId xmlns:a16="http://schemas.microsoft.com/office/drawing/2014/main" id="{D1D21CAB-3062-768B-289E-B3F38665E165}"/>
              </a:ext>
            </a:extLst>
          </p:cNvPr>
          <p:cNvSpPr txBox="1"/>
          <p:nvPr/>
        </p:nvSpPr>
        <p:spPr>
          <a:xfrm>
            <a:off x="1960880" y="314901"/>
            <a:ext cx="7579360" cy="369332"/>
          </a:xfrm>
          <a:prstGeom prst="rect">
            <a:avLst/>
          </a:prstGeom>
        </p:spPr>
        <p:txBody>
          <a:bodyPr wrap="square" rtlCol="0">
            <a:spAutoFit/>
          </a:bodyPr>
          <a:lstStyle/>
          <a:p>
            <a:pPr marL="0" indent="0" algn="ctr">
              <a:lnSpc>
                <a:spcPct val="100000"/>
              </a:lnSpc>
              <a:spcBef>
                <a:spcPts val="0"/>
              </a:spcBef>
              <a:buFontTx/>
              <a:buNone/>
            </a:pPr>
            <a:r>
              <a:rPr lang="en-IN" sz="1800" b="1" dirty="0">
                <a:solidFill>
                  <a:schemeClr val="accent6">
                    <a:lumMod val="90000"/>
                    <a:lumOff val="10000"/>
                  </a:schemeClr>
                </a:solidFill>
                <a:latin typeface="Posterama" panose="020B0504020200020000" pitchFamily="34" charset="0"/>
                <a:ea typeface="微软雅黑"/>
                <a:cs typeface="Posterama" panose="020B0504020200020000" pitchFamily="34" charset="0"/>
              </a:rPr>
              <a:t>Data Modelling</a:t>
            </a:r>
          </a:p>
        </p:txBody>
      </p:sp>
    </p:spTree>
    <p:extLst>
      <p:ext uri="{BB962C8B-B14F-4D97-AF65-F5344CB8AC3E}">
        <p14:creationId xmlns:p14="http://schemas.microsoft.com/office/powerpoint/2010/main" val="119288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5BE57-88B8-00AA-6B0A-808AEF52559A}"/>
              </a:ext>
            </a:extLst>
          </p:cNvPr>
          <p:cNvPicPr>
            <a:picLocks noChangeAspect="1"/>
          </p:cNvPicPr>
          <p:nvPr/>
        </p:nvPicPr>
        <p:blipFill>
          <a:blip r:embed="rId3"/>
          <a:srcRect/>
          <a:stretch/>
        </p:blipFill>
        <p:spPr>
          <a:xfrm>
            <a:off x="599440" y="684233"/>
            <a:ext cx="11155680" cy="5997533"/>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D1D21CAB-3062-768B-289E-B3F38665E165}"/>
              </a:ext>
            </a:extLst>
          </p:cNvPr>
          <p:cNvSpPr txBox="1"/>
          <p:nvPr/>
        </p:nvSpPr>
        <p:spPr>
          <a:xfrm>
            <a:off x="2692400" y="314901"/>
            <a:ext cx="7579360" cy="369332"/>
          </a:xfrm>
          <a:prstGeom prst="rect">
            <a:avLst/>
          </a:prstGeom>
        </p:spPr>
        <p:txBody>
          <a:bodyPr wrap="square" rtlCol="0">
            <a:spAutoFit/>
          </a:bodyPr>
          <a:lstStyle/>
          <a:p>
            <a:pPr marL="0" indent="0" algn="ctr">
              <a:lnSpc>
                <a:spcPct val="100000"/>
              </a:lnSpc>
              <a:spcBef>
                <a:spcPts val="0"/>
              </a:spcBef>
              <a:buFontTx/>
              <a:buNone/>
            </a:pPr>
            <a:r>
              <a:rPr lang="en-IN" b="1" dirty="0">
                <a:solidFill>
                  <a:schemeClr val="accent6">
                    <a:lumMod val="90000"/>
                    <a:lumOff val="10000"/>
                  </a:schemeClr>
                </a:solidFill>
                <a:latin typeface="Posterama" panose="020B0504020200020000" pitchFamily="34" charset="0"/>
                <a:ea typeface="微软雅黑"/>
                <a:cs typeface="Posterama" panose="020B0504020200020000" pitchFamily="34" charset="0"/>
              </a:rPr>
              <a:t>Revenue Analysis</a:t>
            </a:r>
            <a:endParaRPr lang="en-IN" sz="1800" b="1"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485057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5BE57-88B8-00AA-6B0A-808AEF52559A}"/>
              </a:ext>
            </a:extLst>
          </p:cNvPr>
          <p:cNvPicPr>
            <a:picLocks noChangeAspect="1"/>
          </p:cNvPicPr>
          <p:nvPr/>
        </p:nvPicPr>
        <p:blipFill>
          <a:blip r:embed="rId3"/>
          <a:srcRect/>
          <a:stretch/>
        </p:blipFill>
        <p:spPr>
          <a:xfrm>
            <a:off x="544975" y="684233"/>
            <a:ext cx="10715970" cy="5997533"/>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D1D21CAB-3062-768B-289E-B3F38665E165}"/>
              </a:ext>
            </a:extLst>
          </p:cNvPr>
          <p:cNvSpPr txBox="1"/>
          <p:nvPr/>
        </p:nvSpPr>
        <p:spPr>
          <a:xfrm>
            <a:off x="1960880" y="314901"/>
            <a:ext cx="7579360" cy="369332"/>
          </a:xfrm>
          <a:prstGeom prst="rect">
            <a:avLst/>
          </a:prstGeom>
        </p:spPr>
        <p:txBody>
          <a:bodyPr wrap="square" rtlCol="0">
            <a:spAutoFit/>
          </a:bodyPr>
          <a:lstStyle/>
          <a:p>
            <a:pPr marL="0" indent="0" algn="ctr">
              <a:lnSpc>
                <a:spcPct val="100000"/>
              </a:lnSpc>
              <a:spcBef>
                <a:spcPts val="0"/>
              </a:spcBef>
              <a:buFontTx/>
              <a:buNone/>
            </a:pPr>
            <a:r>
              <a:rPr lang="en-IN" b="1" dirty="0">
                <a:solidFill>
                  <a:schemeClr val="accent6">
                    <a:lumMod val="90000"/>
                    <a:lumOff val="10000"/>
                  </a:schemeClr>
                </a:solidFill>
                <a:latin typeface="Posterama" panose="020B0504020200020000" pitchFamily="34" charset="0"/>
                <a:ea typeface="微软雅黑"/>
                <a:cs typeface="Posterama" panose="020B0504020200020000" pitchFamily="34" charset="0"/>
              </a:rPr>
              <a:t>Inventory Analysis</a:t>
            </a:r>
            <a:endParaRPr lang="en-IN" sz="1800" b="1"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523812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5BE57-88B8-00AA-6B0A-808AEF52559A}"/>
              </a:ext>
            </a:extLst>
          </p:cNvPr>
          <p:cNvPicPr>
            <a:picLocks noChangeAspect="1"/>
          </p:cNvPicPr>
          <p:nvPr/>
        </p:nvPicPr>
        <p:blipFill>
          <a:blip r:embed="rId3"/>
          <a:srcRect/>
          <a:stretch/>
        </p:blipFill>
        <p:spPr>
          <a:xfrm>
            <a:off x="529971" y="694393"/>
            <a:ext cx="10745977" cy="5997533"/>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D1D21CAB-3062-768B-289E-B3F38665E165}"/>
              </a:ext>
            </a:extLst>
          </p:cNvPr>
          <p:cNvSpPr txBox="1"/>
          <p:nvPr/>
        </p:nvSpPr>
        <p:spPr>
          <a:xfrm>
            <a:off x="1960880" y="314901"/>
            <a:ext cx="7579360" cy="369332"/>
          </a:xfrm>
          <a:prstGeom prst="rect">
            <a:avLst/>
          </a:prstGeom>
        </p:spPr>
        <p:txBody>
          <a:bodyPr wrap="square" rtlCol="0">
            <a:spAutoFit/>
          </a:bodyPr>
          <a:lstStyle/>
          <a:p>
            <a:pPr marL="0" indent="0" algn="ctr">
              <a:lnSpc>
                <a:spcPct val="100000"/>
              </a:lnSpc>
              <a:spcBef>
                <a:spcPts val="0"/>
              </a:spcBef>
              <a:buFontTx/>
              <a:buNone/>
            </a:pPr>
            <a:r>
              <a:rPr lang="en-IN" b="1" dirty="0">
                <a:solidFill>
                  <a:schemeClr val="accent6">
                    <a:lumMod val="90000"/>
                    <a:lumOff val="10000"/>
                  </a:schemeClr>
                </a:solidFill>
                <a:latin typeface="Posterama" panose="020B0504020200020000" pitchFamily="34" charset="0"/>
                <a:ea typeface="微软雅黑"/>
                <a:cs typeface="Posterama" panose="020B0504020200020000" pitchFamily="34" charset="0"/>
              </a:rPr>
              <a:t>Film Analysis</a:t>
            </a:r>
            <a:endParaRPr lang="en-IN" sz="1800" b="1"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588648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5BE57-88B8-00AA-6B0A-808AEF52559A}"/>
              </a:ext>
            </a:extLst>
          </p:cNvPr>
          <p:cNvPicPr>
            <a:picLocks noChangeAspect="1"/>
          </p:cNvPicPr>
          <p:nvPr/>
        </p:nvPicPr>
        <p:blipFill>
          <a:blip r:embed="rId3"/>
          <a:srcRect/>
          <a:stretch/>
        </p:blipFill>
        <p:spPr>
          <a:xfrm>
            <a:off x="627351" y="694393"/>
            <a:ext cx="10551216" cy="5997533"/>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D1D21CAB-3062-768B-289E-B3F38665E165}"/>
              </a:ext>
            </a:extLst>
          </p:cNvPr>
          <p:cNvSpPr txBox="1"/>
          <p:nvPr/>
        </p:nvSpPr>
        <p:spPr>
          <a:xfrm>
            <a:off x="1960880" y="314901"/>
            <a:ext cx="7579360" cy="369332"/>
          </a:xfrm>
          <a:prstGeom prst="rect">
            <a:avLst/>
          </a:prstGeom>
        </p:spPr>
        <p:txBody>
          <a:bodyPr wrap="square" rtlCol="0">
            <a:spAutoFit/>
          </a:bodyPr>
          <a:lstStyle/>
          <a:p>
            <a:pPr marL="0" indent="0" algn="ctr">
              <a:lnSpc>
                <a:spcPct val="100000"/>
              </a:lnSpc>
              <a:spcBef>
                <a:spcPts val="0"/>
              </a:spcBef>
              <a:buFontTx/>
              <a:buNone/>
            </a:pPr>
            <a:r>
              <a:rPr lang="en-IN" b="1" dirty="0">
                <a:solidFill>
                  <a:schemeClr val="accent6">
                    <a:lumMod val="90000"/>
                    <a:lumOff val="10000"/>
                  </a:schemeClr>
                </a:solidFill>
                <a:latin typeface="Posterama" panose="020B0504020200020000" pitchFamily="34" charset="0"/>
                <a:ea typeface="微软雅黑"/>
                <a:cs typeface="Posterama" panose="020B0504020200020000" pitchFamily="34" charset="0"/>
              </a:rPr>
              <a:t>Customer Analysis</a:t>
            </a:r>
            <a:endParaRPr lang="en-IN" sz="1800" b="1"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25359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874060-E229-2604-ED7A-D1F0DE5DFD26}"/>
              </a:ext>
            </a:extLst>
          </p:cNvPr>
          <p:cNvPicPr>
            <a:picLocks noChangeAspect="1"/>
          </p:cNvPicPr>
          <p:nvPr/>
        </p:nvPicPr>
        <p:blipFill>
          <a:blip r:embed="rId3"/>
          <a:stretch>
            <a:fillRect/>
          </a:stretch>
        </p:blipFill>
        <p:spPr>
          <a:xfrm>
            <a:off x="1885506" y="1390355"/>
            <a:ext cx="4210494" cy="2719129"/>
          </a:xfrm>
          <a:prstGeom prst="rect">
            <a:avLst/>
          </a:prstGeom>
        </p:spPr>
      </p:pic>
      <p:sp>
        <p:nvSpPr>
          <p:cNvPr id="22" name="TextBox 21">
            <a:extLst>
              <a:ext uri="{FF2B5EF4-FFF2-40B4-BE49-F238E27FC236}">
                <a16:creationId xmlns:a16="http://schemas.microsoft.com/office/drawing/2014/main" id="{0371F577-265E-BC9E-9C08-53C64BF2E0BA}"/>
              </a:ext>
            </a:extLst>
          </p:cNvPr>
          <p:cNvSpPr txBox="1"/>
          <p:nvPr/>
        </p:nvSpPr>
        <p:spPr>
          <a:xfrm>
            <a:off x="1885506" y="432022"/>
            <a:ext cx="6108404" cy="369332"/>
          </a:xfrm>
          <a:prstGeom prst="rect">
            <a:avLst/>
          </a:prstGeom>
          <a:noFill/>
        </p:spPr>
        <p:txBody>
          <a:bodyPr wrap="square">
            <a:spAutoFit/>
          </a:bodyPr>
          <a:lstStyle/>
          <a:p>
            <a:r>
              <a:rPr lang="en-US" dirty="0"/>
              <a:t>1. How does the sales revenue vary by month?</a:t>
            </a:r>
            <a:endParaRPr lang="en-IN" dirty="0"/>
          </a:p>
        </p:txBody>
      </p:sp>
      <p:sp>
        <p:nvSpPr>
          <p:cNvPr id="26" name="TextBox 25">
            <a:extLst>
              <a:ext uri="{FF2B5EF4-FFF2-40B4-BE49-F238E27FC236}">
                <a16:creationId xmlns:a16="http://schemas.microsoft.com/office/drawing/2014/main" id="{A6D2CE64-969A-D6E2-A530-6623F205936C}"/>
              </a:ext>
            </a:extLst>
          </p:cNvPr>
          <p:cNvSpPr txBox="1"/>
          <p:nvPr/>
        </p:nvSpPr>
        <p:spPr>
          <a:xfrm>
            <a:off x="6811924" y="1390355"/>
            <a:ext cx="4210494" cy="4247317"/>
          </a:xfrm>
          <a:prstGeom prst="rect">
            <a:avLst/>
          </a:prstGeom>
          <a:noFill/>
        </p:spPr>
        <p:txBody>
          <a:bodyPr wrap="square">
            <a:spAutoFit/>
          </a:bodyPr>
          <a:lstStyle/>
          <a:p>
            <a:pPr marL="285750" indent="-285750">
              <a:buFont typeface="Arial" panose="020B0604020202020204" pitchFamily="34" charset="0"/>
              <a:buChar char="•"/>
            </a:pPr>
            <a:r>
              <a:rPr lang="en-IN" sz="1800" b="1" baseline="0" dirty="0">
                <a:solidFill>
                  <a:srgbClr val="002060"/>
                </a:solidFill>
                <a:latin typeface="+mn-lt"/>
                <a:ea typeface="+mn-ea"/>
                <a:cs typeface="+mn-cs"/>
              </a:rPr>
              <a:t>Summer break in Canada typically lasts from late June to   early September, and is usually 8–10 weeks long. So July and August has more rents</a:t>
            </a:r>
          </a:p>
          <a:p>
            <a:pPr marL="285750" indent="-285750">
              <a:buFont typeface="Arial" panose="020B0604020202020204" pitchFamily="34" charset="0"/>
              <a:buChar char="•"/>
            </a:pPr>
            <a:r>
              <a:rPr lang="en-US" sz="1800" b="1" baseline="0" dirty="0">
                <a:solidFill>
                  <a:srgbClr val="002060"/>
                </a:solidFill>
                <a:latin typeface="+mn-lt"/>
                <a:ea typeface="+mn-ea"/>
                <a:cs typeface="+mn-cs"/>
              </a:rPr>
              <a:t>Australia's seasons are at opposite to </a:t>
            </a:r>
            <a:r>
              <a:rPr lang="en-US" b="1" dirty="0">
                <a:solidFill>
                  <a:srgbClr val="002060"/>
                </a:solidFill>
              </a:rPr>
              <a:t>C</a:t>
            </a:r>
            <a:r>
              <a:rPr lang="en-US" sz="1800" b="1" baseline="0" dirty="0">
                <a:solidFill>
                  <a:srgbClr val="002060"/>
                </a:solidFill>
                <a:latin typeface="+mn-lt"/>
                <a:ea typeface="+mn-ea"/>
                <a:cs typeface="+mn-cs"/>
              </a:rPr>
              <a:t>anada means June to August is winter is </a:t>
            </a:r>
            <a:r>
              <a:rPr lang="en-US" b="1" dirty="0">
                <a:solidFill>
                  <a:srgbClr val="002060"/>
                </a:solidFill>
              </a:rPr>
              <a:t>A</a:t>
            </a:r>
            <a:r>
              <a:rPr lang="en-US" sz="1800" b="1" baseline="0" dirty="0">
                <a:solidFill>
                  <a:srgbClr val="002060"/>
                </a:solidFill>
                <a:latin typeface="+mn-lt"/>
                <a:ea typeface="+mn-ea"/>
                <a:cs typeface="+mn-cs"/>
              </a:rPr>
              <a:t>ustralia. during colder months, customers might prefer staying indoors and renting movies, leading to higher demand. </a:t>
            </a:r>
          </a:p>
          <a:p>
            <a:pPr marL="285750" indent="-285750">
              <a:buFont typeface="Arial" panose="020B0604020202020204" pitchFamily="34" charset="0"/>
              <a:buChar char="•"/>
            </a:pPr>
            <a:r>
              <a:rPr lang="en-US" sz="1800" b="1" baseline="0" dirty="0">
                <a:solidFill>
                  <a:srgbClr val="002060"/>
                </a:solidFill>
                <a:latin typeface="+mn-lt"/>
                <a:ea typeface="+mn-ea"/>
                <a:cs typeface="+mn-cs"/>
              </a:rPr>
              <a:t> Based on these seasons we got more revenue and rents in </a:t>
            </a:r>
            <a:r>
              <a:rPr lang="en-US" b="1" dirty="0">
                <a:solidFill>
                  <a:srgbClr val="002060"/>
                </a:solidFill>
              </a:rPr>
              <a:t>J</a:t>
            </a:r>
            <a:r>
              <a:rPr lang="en-US" sz="1800" b="1" baseline="0" dirty="0">
                <a:solidFill>
                  <a:srgbClr val="002060"/>
                </a:solidFill>
                <a:latin typeface="+mn-lt"/>
                <a:ea typeface="+mn-ea"/>
                <a:cs typeface="+mn-cs"/>
              </a:rPr>
              <a:t>uly and august</a:t>
            </a:r>
          </a:p>
          <a:p>
            <a:endParaRPr lang="en-IN" sz="1800" b="1" baseline="0" dirty="0">
              <a:solidFill>
                <a:srgbClr val="002060"/>
              </a:solidFill>
              <a:latin typeface="+mn-lt"/>
              <a:ea typeface="+mn-ea"/>
              <a:cs typeface="+mn-cs"/>
            </a:endParaRPr>
          </a:p>
          <a:p>
            <a:r>
              <a:rPr lang="en-CA" b="1" dirty="0">
                <a:solidFill>
                  <a:schemeClr val="accent2">
                    <a:lumMod val="50000"/>
                  </a:schemeClr>
                </a:solidFill>
                <a:latin typeface="Tenorite" panose="00000500000000000000" pitchFamily="2" charset="0"/>
              </a:rPr>
              <a:t> </a:t>
            </a:r>
            <a:endParaRPr lang="en-CA" dirty="0">
              <a:solidFill>
                <a:schemeClr val="accent2">
                  <a:lumMod val="50000"/>
                </a:schemeClr>
              </a:solidFill>
              <a:latin typeface="Tenorite" panose="00000500000000000000" pitchFamily="2" charset="0"/>
            </a:endParaRPr>
          </a:p>
        </p:txBody>
      </p:sp>
    </p:spTree>
    <p:extLst>
      <p:ext uri="{BB962C8B-B14F-4D97-AF65-F5344CB8AC3E}">
        <p14:creationId xmlns:p14="http://schemas.microsoft.com/office/powerpoint/2010/main" val="529279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1E32B0-6237-B54D-69FE-32E2EDD7D9C8}"/>
              </a:ext>
            </a:extLst>
          </p:cNvPr>
          <p:cNvSpPr txBox="1"/>
          <p:nvPr/>
        </p:nvSpPr>
        <p:spPr>
          <a:xfrm>
            <a:off x="1570960" y="320381"/>
            <a:ext cx="6097772" cy="369332"/>
          </a:xfrm>
          <a:prstGeom prst="rect">
            <a:avLst/>
          </a:prstGeom>
          <a:noFill/>
        </p:spPr>
        <p:txBody>
          <a:bodyPr wrap="square">
            <a:spAutoFit/>
          </a:bodyPr>
          <a:lstStyle/>
          <a:p>
            <a:r>
              <a:rPr lang="en-US" dirty="0"/>
              <a:t>2.What is the distribution of sales by payment method</a:t>
            </a:r>
            <a:endParaRPr lang="en-IN" dirty="0"/>
          </a:p>
        </p:txBody>
      </p:sp>
      <p:pic>
        <p:nvPicPr>
          <p:cNvPr id="7" name="Picture 6">
            <a:extLst>
              <a:ext uri="{FF2B5EF4-FFF2-40B4-BE49-F238E27FC236}">
                <a16:creationId xmlns:a16="http://schemas.microsoft.com/office/drawing/2014/main" id="{94AD6863-B796-C45B-188F-083A7095939A}"/>
              </a:ext>
            </a:extLst>
          </p:cNvPr>
          <p:cNvPicPr>
            <a:picLocks noChangeAspect="1"/>
          </p:cNvPicPr>
          <p:nvPr/>
        </p:nvPicPr>
        <p:blipFill>
          <a:blip r:embed="rId3"/>
          <a:srcRect/>
          <a:stretch/>
        </p:blipFill>
        <p:spPr>
          <a:xfrm>
            <a:off x="1077145" y="1305613"/>
            <a:ext cx="4854937" cy="3925605"/>
          </a:xfrm>
          <a:prstGeom prst="rect">
            <a:avLst/>
          </a:prstGeom>
        </p:spPr>
      </p:pic>
      <p:sp>
        <p:nvSpPr>
          <p:cNvPr id="18" name="TextBox 17">
            <a:extLst>
              <a:ext uri="{FF2B5EF4-FFF2-40B4-BE49-F238E27FC236}">
                <a16:creationId xmlns:a16="http://schemas.microsoft.com/office/drawing/2014/main" id="{643D055C-C063-3031-912B-D141028C8F1A}"/>
              </a:ext>
            </a:extLst>
          </p:cNvPr>
          <p:cNvSpPr txBox="1"/>
          <p:nvPr/>
        </p:nvSpPr>
        <p:spPr>
          <a:xfrm>
            <a:off x="6259919" y="1305613"/>
            <a:ext cx="6020686" cy="1754326"/>
          </a:xfrm>
          <a:prstGeom prst="rect">
            <a:avLst/>
          </a:prstGeom>
          <a:noFill/>
        </p:spPr>
        <p:txBody>
          <a:bodyPr wrap="square">
            <a:spAutoFit/>
          </a:bodyPr>
          <a:lstStyle/>
          <a:p>
            <a:r>
              <a:rPr lang="en-US" dirty="0">
                <a:solidFill>
                  <a:schemeClr val="accent6">
                    <a:lumMod val="90000"/>
                    <a:lumOff val="10000"/>
                  </a:schemeClr>
                </a:solidFill>
              </a:rPr>
              <a:t>*In data we have only rental rates for each film ,we don’t have particular payment methods</a:t>
            </a:r>
          </a:p>
          <a:p>
            <a:r>
              <a:rPr lang="en-US" dirty="0">
                <a:solidFill>
                  <a:schemeClr val="accent6">
                    <a:lumMod val="90000"/>
                    <a:lumOff val="10000"/>
                  </a:schemeClr>
                </a:solidFill>
              </a:rPr>
              <a:t>* in data we have only 0.99,2.99,4.99 dollar rates </a:t>
            </a:r>
          </a:p>
          <a:p>
            <a:r>
              <a:rPr lang="en-US" dirty="0">
                <a:solidFill>
                  <a:schemeClr val="accent6">
                    <a:lumMod val="90000"/>
                    <a:lumOff val="10000"/>
                  </a:schemeClr>
                </a:solidFill>
              </a:rPr>
              <a:t>* as per the rentals rates  0.99 - 341</a:t>
            </a:r>
          </a:p>
          <a:p>
            <a:r>
              <a:rPr lang="en-US" dirty="0">
                <a:solidFill>
                  <a:schemeClr val="accent6">
                    <a:lumMod val="90000"/>
                    <a:lumOff val="10000"/>
                  </a:schemeClr>
                </a:solidFill>
              </a:rPr>
              <a:t>                                               2.99 - 336</a:t>
            </a:r>
          </a:p>
          <a:p>
            <a:r>
              <a:rPr lang="en-US" dirty="0">
                <a:solidFill>
                  <a:schemeClr val="accent6">
                    <a:lumMod val="90000"/>
                    <a:lumOff val="10000"/>
                  </a:schemeClr>
                </a:solidFill>
              </a:rPr>
              <a:t>                                              4.99 - 323  (no of movies )</a:t>
            </a:r>
          </a:p>
        </p:txBody>
      </p:sp>
    </p:spTree>
    <p:extLst>
      <p:ext uri="{BB962C8B-B14F-4D97-AF65-F5344CB8AC3E}">
        <p14:creationId xmlns:p14="http://schemas.microsoft.com/office/powerpoint/2010/main" val="2968861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7FBE2A-97C4-89DC-35EF-DD5123A207DF}"/>
              </a:ext>
            </a:extLst>
          </p:cNvPr>
          <p:cNvSpPr txBox="1"/>
          <p:nvPr/>
        </p:nvSpPr>
        <p:spPr>
          <a:xfrm>
            <a:off x="1305146" y="575562"/>
            <a:ext cx="6097772" cy="369332"/>
          </a:xfrm>
          <a:prstGeom prst="rect">
            <a:avLst/>
          </a:prstGeom>
          <a:noFill/>
        </p:spPr>
        <p:txBody>
          <a:bodyPr wrap="square">
            <a:spAutoFit/>
          </a:bodyPr>
          <a:lstStyle/>
          <a:p>
            <a:r>
              <a:rPr lang="en-US" dirty="0"/>
              <a:t>3. Which customer segments generate the highest sales?</a:t>
            </a:r>
            <a:endParaRPr lang="en-IN" dirty="0"/>
          </a:p>
        </p:txBody>
      </p:sp>
      <p:graphicFrame>
        <p:nvGraphicFramePr>
          <p:cNvPr id="8" name="Chart 7">
            <a:extLst>
              <a:ext uri="{FF2B5EF4-FFF2-40B4-BE49-F238E27FC236}">
                <a16:creationId xmlns:a16="http://schemas.microsoft.com/office/drawing/2014/main" id="{282D9E0C-3D50-B766-5BB7-32615D6D03A1}"/>
              </a:ext>
            </a:extLst>
          </p:cNvPr>
          <p:cNvGraphicFramePr/>
          <p:nvPr>
            <p:extLst>
              <p:ext uri="{D42A27DB-BD31-4B8C-83A1-F6EECF244321}">
                <p14:modId xmlns:p14="http://schemas.microsoft.com/office/powerpoint/2010/main" val="967614546"/>
              </p:ext>
            </p:extLst>
          </p:nvPr>
        </p:nvGraphicFramePr>
        <p:xfrm>
          <a:off x="7104990" y="116958"/>
          <a:ext cx="4452601" cy="263796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E344620A-3234-E321-C706-650B140375CE}"/>
              </a:ext>
            </a:extLst>
          </p:cNvPr>
          <p:cNvSpPr txBox="1"/>
          <p:nvPr/>
        </p:nvSpPr>
        <p:spPr>
          <a:xfrm>
            <a:off x="754911" y="4666002"/>
            <a:ext cx="4367324" cy="646331"/>
          </a:xfrm>
          <a:prstGeom prst="rect">
            <a:avLst/>
          </a:prstGeom>
        </p:spPr>
        <p:txBody>
          <a:bodyPr wrap="square" rtlCol="0">
            <a:spAutoFit/>
          </a:bodyPr>
          <a:lstStyle/>
          <a:p>
            <a:pPr marL="0" indent="0">
              <a:lnSpc>
                <a:spcPct val="100000"/>
              </a:lnSpc>
              <a:spcBef>
                <a:spcPts val="0"/>
              </a:spcBef>
              <a:buFontTx/>
              <a:buNone/>
            </a:pP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*India and China generates highest rents  and highest revenue customers</a:t>
            </a:r>
          </a:p>
        </p:txBody>
      </p:sp>
      <p:pic>
        <p:nvPicPr>
          <p:cNvPr id="11" name="Picture 10">
            <a:extLst>
              <a:ext uri="{FF2B5EF4-FFF2-40B4-BE49-F238E27FC236}">
                <a16:creationId xmlns:a16="http://schemas.microsoft.com/office/drawing/2014/main" id="{1F1D822F-9141-9F48-C9AB-354D5AF57633}"/>
              </a:ext>
            </a:extLst>
          </p:cNvPr>
          <p:cNvPicPr>
            <a:picLocks noChangeAspect="1"/>
          </p:cNvPicPr>
          <p:nvPr/>
        </p:nvPicPr>
        <p:blipFill>
          <a:blip r:embed="rId4"/>
          <a:stretch>
            <a:fillRect/>
          </a:stretch>
        </p:blipFill>
        <p:spPr>
          <a:xfrm>
            <a:off x="754911" y="1130512"/>
            <a:ext cx="5977269" cy="2963023"/>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98DEB928-ED22-50E6-06D0-96D7317CC4B7}"/>
              </a:ext>
            </a:extLst>
          </p:cNvPr>
          <p:cNvSpPr txBox="1"/>
          <p:nvPr/>
        </p:nvSpPr>
        <p:spPr>
          <a:xfrm>
            <a:off x="7555318" y="3053398"/>
            <a:ext cx="4367324" cy="646331"/>
          </a:xfrm>
          <a:prstGeom prst="rect">
            <a:avLst/>
          </a:prstGeom>
        </p:spPr>
        <p:txBody>
          <a:bodyPr wrap="square" rtlCol="0">
            <a:spAutoFit/>
          </a:bodyPr>
          <a:lstStyle/>
          <a:p>
            <a:pPr marL="0" indent="0">
              <a:lnSpc>
                <a:spcPct val="100000"/>
              </a:lnSpc>
              <a:spcBef>
                <a:spcPts val="0"/>
              </a:spcBef>
              <a:buFontTx/>
              <a:buNone/>
            </a:pP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  Repeat Customers make more sales as compared to the New customers </a:t>
            </a:r>
          </a:p>
        </p:txBody>
      </p:sp>
    </p:spTree>
    <p:extLst>
      <p:ext uri="{BB962C8B-B14F-4D97-AF65-F5344CB8AC3E}">
        <p14:creationId xmlns:p14="http://schemas.microsoft.com/office/powerpoint/2010/main" val="2976312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CB28FD-3B6E-34DF-439F-282C70B0FE41}"/>
              </a:ext>
            </a:extLst>
          </p:cNvPr>
          <p:cNvSpPr txBox="1"/>
          <p:nvPr/>
        </p:nvSpPr>
        <p:spPr>
          <a:xfrm>
            <a:off x="1018067" y="607460"/>
            <a:ext cx="6097772" cy="369332"/>
          </a:xfrm>
          <a:prstGeom prst="rect">
            <a:avLst/>
          </a:prstGeom>
          <a:noFill/>
        </p:spPr>
        <p:txBody>
          <a:bodyPr wrap="square">
            <a:spAutoFit/>
          </a:bodyPr>
          <a:lstStyle/>
          <a:p>
            <a:r>
              <a:rPr lang="en-US" dirty="0"/>
              <a:t>4.What is the distribution of films by rental duration?</a:t>
            </a:r>
            <a:endParaRPr lang="en-IN" dirty="0"/>
          </a:p>
        </p:txBody>
      </p:sp>
      <p:pic>
        <p:nvPicPr>
          <p:cNvPr id="9" name="Picture 8">
            <a:extLst>
              <a:ext uri="{FF2B5EF4-FFF2-40B4-BE49-F238E27FC236}">
                <a16:creationId xmlns:a16="http://schemas.microsoft.com/office/drawing/2014/main" id="{BC70CD08-9EB2-EA09-349D-83A7D8C62777}"/>
              </a:ext>
            </a:extLst>
          </p:cNvPr>
          <p:cNvPicPr>
            <a:picLocks noChangeAspect="1"/>
          </p:cNvPicPr>
          <p:nvPr/>
        </p:nvPicPr>
        <p:blipFill>
          <a:blip r:embed="rId3"/>
          <a:srcRect/>
          <a:stretch/>
        </p:blipFill>
        <p:spPr>
          <a:xfrm>
            <a:off x="549034" y="1258386"/>
            <a:ext cx="6566805" cy="3935732"/>
          </a:xfrm>
          <a:prstGeom prst="rect">
            <a:avLst/>
          </a:prstGeom>
        </p:spPr>
      </p:pic>
      <p:sp>
        <p:nvSpPr>
          <p:cNvPr id="10" name="TextBox 9">
            <a:extLst>
              <a:ext uri="{FF2B5EF4-FFF2-40B4-BE49-F238E27FC236}">
                <a16:creationId xmlns:a16="http://schemas.microsoft.com/office/drawing/2014/main" id="{D05CF6E2-1103-946D-6256-86C756E79FF2}"/>
              </a:ext>
            </a:extLst>
          </p:cNvPr>
          <p:cNvSpPr txBox="1"/>
          <p:nvPr/>
        </p:nvSpPr>
        <p:spPr>
          <a:xfrm>
            <a:off x="7555318" y="3053398"/>
            <a:ext cx="4367324" cy="923330"/>
          </a:xfrm>
          <a:prstGeom prst="rect">
            <a:avLst/>
          </a:prstGeom>
        </p:spPr>
        <p:txBody>
          <a:bodyPr wrap="square" rtlCol="0">
            <a:spAutoFit/>
          </a:bodyPr>
          <a:lstStyle/>
          <a:p>
            <a:pPr marL="0" indent="0">
              <a:lnSpc>
                <a:spcPct val="100000"/>
              </a:lnSpc>
              <a:spcBef>
                <a:spcPts val="0"/>
              </a:spcBef>
              <a:buFontTx/>
              <a:buNone/>
            </a:pP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 Most of the customers choose all rental durations and but 4 days rental duration have most rents </a:t>
            </a:r>
          </a:p>
        </p:txBody>
      </p:sp>
    </p:spTree>
    <p:extLst>
      <p:ext uri="{BB962C8B-B14F-4D97-AF65-F5344CB8AC3E}">
        <p14:creationId xmlns:p14="http://schemas.microsoft.com/office/powerpoint/2010/main" val="3696572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024711-4D49-390B-A03C-02DA51778F8F}"/>
              </a:ext>
            </a:extLst>
          </p:cNvPr>
          <p:cNvSpPr txBox="1"/>
          <p:nvPr/>
        </p:nvSpPr>
        <p:spPr>
          <a:xfrm>
            <a:off x="720356" y="235320"/>
            <a:ext cx="6097772" cy="369332"/>
          </a:xfrm>
          <a:prstGeom prst="rect">
            <a:avLst/>
          </a:prstGeom>
          <a:noFill/>
        </p:spPr>
        <p:txBody>
          <a:bodyPr wrap="square">
            <a:spAutoFit/>
          </a:bodyPr>
          <a:lstStyle/>
          <a:p>
            <a:r>
              <a:rPr lang="en-US" dirty="0"/>
              <a:t>5. How does the inventory vary by film rating?</a:t>
            </a:r>
            <a:endParaRPr lang="en-IN" dirty="0"/>
          </a:p>
        </p:txBody>
      </p:sp>
      <p:pic>
        <p:nvPicPr>
          <p:cNvPr id="9" name="Picture 8">
            <a:extLst>
              <a:ext uri="{FF2B5EF4-FFF2-40B4-BE49-F238E27FC236}">
                <a16:creationId xmlns:a16="http://schemas.microsoft.com/office/drawing/2014/main" id="{ED438A02-8EC3-6633-D3ED-39E1D5CEC36D}"/>
              </a:ext>
            </a:extLst>
          </p:cNvPr>
          <p:cNvPicPr>
            <a:picLocks noChangeAspect="1"/>
          </p:cNvPicPr>
          <p:nvPr/>
        </p:nvPicPr>
        <p:blipFill>
          <a:blip r:embed="rId3"/>
          <a:stretch>
            <a:fillRect/>
          </a:stretch>
        </p:blipFill>
        <p:spPr>
          <a:xfrm>
            <a:off x="1079545" y="988828"/>
            <a:ext cx="4343059" cy="3466213"/>
          </a:xfrm>
          <a:prstGeom prst="rect">
            <a:avLst/>
          </a:prstGeom>
        </p:spPr>
      </p:pic>
      <p:sp>
        <p:nvSpPr>
          <p:cNvPr id="10" name="TextBox 9">
            <a:extLst>
              <a:ext uri="{FF2B5EF4-FFF2-40B4-BE49-F238E27FC236}">
                <a16:creationId xmlns:a16="http://schemas.microsoft.com/office/drawing/2014/main" id="{E8ECBBD1-7A40-BC30-3A03-CFCF9167C849}"/>
              </a:ext>
            </a:extLst>
          </p:cNvPr>
          <p:cNvSpPr txBox="1"/>
          <p:nvPr/>
        </p:nvSpPr>
        <p:spPr>
          <a:xfrm>
            <a:off x="6096000" y="802758"/>
            <a:ext cx="5546651" cy="5078313"/>
          </a:xfrm>
          <a:prstGeom prst="rect">
            <a:avLst/>
          </a:prstGeom>
        </p:spPr>
        <p:txBody>
          <a:bodyPr wrap="square" rtlCol="0">
            <a:spAutoFit/>
          </a:bodyPr>
          <a:lstStyle/>
          <a:p>
            <a:pPr marL="0" indent="0">
              <a:lnSpc>
                <a:spcPct val="100000"/>
              </a:lnSpc>
              <a:spcBef>
                <a:spcPts val="0"/>
              </a:spcBef>
              <a:buFontTx/>
              <a:buNone/>
            </a:pP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 </a:t>
            </a:r>
            <a:r>
              <a:rPr lang="en-US"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Blockbuster Films (PG-13, PG):</a:t>
            </a:r>
          </a:p>
          <a:p>
            <a:pPr marL="0" indent="0">
              <a:lnSpc>
                <a:spcPct val="100000"/>
              </a:lnSpc>
              <a:spcBef>
                <a:spcPts val="0"/>
              </a:spcBef>
              <a:buFontTx/>
              <a:buNone/>
            </a:pPr>
            <a:r>
              <a:rPr lang="en-US"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These films typically attract a broad audience, including families and young adults. Therefore, Stores may allocate a significant portion of their inventory to blockbuster films to cater to the widest possible customers and maximize rents.</a:t>
            </a:r>
          </a:p>
          <a:p>
            <a:pPr marL="0" indent="0">
              <a:lnSpc>
                <a:spcPct val="100000"/>
              </a:lnSpc>
              <a:spcBef>
                <a:spcPts val="0"/>
              </a:spcBef>
              <a:buFontTx/>
              <a:buNone/>
            </a:pPr>
            <a:endParaRPr lang="en-US"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*The inventory for R-rated films may be adjusted based on customers demand and the stores  target demographic.</a:t>
            </a:r>
          </a:p>
          <a:p>
            <a:pPr marL="0" indent="0">
              <a:lnSpc>
                <a:spcPct val="100000"/>
              </a:lnSpc>
              <a:spcBef>
                <a:spcPts val="0"/>
              </a:spcBef>
              <a:buFontTx/>
              <a:buNone/>
            </a:pPr>
            <a:endParaRPr lang="en-US"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*Art House or Independent Films (Unrated, NC-17):</a:t>
            </a:r>
          </a:p>
          <a:p>
            <a:pPr marL="0" indent="0">
              <a:lnSpc>
                <a:spcPct val="100000"/>
              </a:lnSpc>
              <a:spcBef>
                <a:spcPts val="0"/>
              </a:spcBef>
              <a:buFontTx/>
              <a:buNone/>
            </a:pPr>
            <a:r>
              <a:rPr lang="en-US"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Art house or independent films often cater to niche audiences interested in unique storytelling, artistic expression, or unconventional themes.</a:t>
            </a:r>
          </a:p>
          <a:p>
            <a:pPr marL="0" indent="0">
              <a:lnSpc>
                <a:spcPct val="100000"/>
              </a:lnSpc>
              <a:spcBef>
                <a:spcPts val="0"/>
              </a:spcBef>
              <a:buFontTx/>
              <a:buNone/>
            </a:pPr>
            <a:endParaRPr lang="en-US"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*G-rated films are suitable for general audiences, particularly families with young children.</a:t>
            </a:r>
            <a:endPar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80845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65774" y="1290999"/>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563056"/>
            <a:ext cx="4260180" cy="1294530"/>
          </a:xfrm>
        </p:spPr>
        <p:txBody>
          <a:bodyPr/>
          <a:lstStyle/>
          <a:p>
            <a:r>
              <a:rPr lang="en-US" sz="1600" dirty="0"/>
              <a:t>With that context in mind, let's begin our exploration of the insights and recommendations generated from our analysis of the </a:t>
            </a:r>
            <a:r>
              <a:rPr lang="en-US" sz="1600" dirty="0" err="1"/>
              <a:t>Sakila</a:t>
            </a:r>
            <a:r>
              <a:rPr lang="en-US" sz="1600" dirty="0"/>
              <a:t> DVD Rental Store Database.</a:t>
            </a:r>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Movie Rental Analysis</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alphaModFix/>
            <a:extLst>
              <a:ext uri="{28A0092B-C50C-407E-A947-70E740481C1C}">
                <a14:useLocalDpi xmlns:a14="http://schemas.microsoft.com/office/drawing/2010/main"/>
              </a:ext>
            </a:extLst>
          </a:blip>
          <a:srcRect/>
          <a:stretch/>
        </p:blipFill>
        <p:spPr>
          <a:xfrm>
            <a:off x="5745000" y="106327"/>
            <a:ext cx="6372000" cy="6673132"/>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3" name="TextBox 2">
            <a:extLst>
              <a:ext uri="{FF2B5EF4-FFF2-40B4-BE49-F238E27FC236}">
                <a16:creationId xmlns:a16="http://schemas.microsoft.com/office/drawing/2014/main" id="{B69E28A6-072A-CA02-EBDB-3487A610743C}"/>
              </a:ext>
            </a:extLst>
          </p:cNvPr>
          <p:cNvSpPr txBox="1"/>
          <p:nvPr/>
        </p:nvSpPr>
        <p:spPr>
          <a:xfrm>
            <a:off x="509574" y="2402393"/>
            <a:ext cx="4796073" cy="892552"/>
          </a:xfrm>
          <a:prstGeom prst="rect">
            <a:avLst/>
          </a:prstGeom>
        </p:spPr>
        <p:txBody>
          <a:bodyPr wrap="square" rtlCol="0">
            <a:spAutoFit/>
          </a:bodyPr>
          <a:lstStyle/>
          <a:p>
            <a:pPr marL="0" indent="0">
              <a:lnSpc>
                <a:spcPct val="100000"/>
              </a:lnSpc>
              <a:spcBef>
                <a:spcPts val="0"/>
              </a:spcBef>
              <a:buFontTx/>
              <a:buNone/>
            </a:pPr>
            <a:r>
              <a:rPr lang="en-US" sz="2000" b="1" dirty="0">
                <a:solidFill>
                  <a:schemeClr val="tx1">
                    <a:lumMod val="95000"/>
                    <a:lumOff val="5000"/>
                  </a:schemeClr>
                </a:solidFill>
                <a:latin typeface="Posterama" panose="020B0504020200020000" pitchFamily="34" charset="0"/>
                <a:ea typeface="微软雅黑"/>
                <a:cs typeface="Posterama" panose="020B0504020200020000" pitchFamily="34" charset="0"/>
              </a:rPr>
              <a:t>Optimizing Business Performance:    </a:t>
            </a:r>
            <a:r>
              <a:rPr lang="en-US" sz="1600" dirty="0">
                <a:solidFill>
                  <a:schemeClr val="tx1">
                    <a:lumMod val="95000"/>
                    <a:lumOff val="5000"/>
                  </a:schemeClr>
                </a:solidFill>
                <a:latin typeface="Posterama" panose="020B0504020200020000" pitchFamily="34" charset="0"/>
                <a:ea typeface="微软雅黑"/>
                <a:cs typeface="Posterama" panose="020B0504020200020000" pitchFamily="34" charset="0"/>
              </a:rPr>
              <a:t>Insights from </a:t>
            </a:r>
            <a:r>
              <a:rPr lang="en-US" sz="1600" dirty="0" err="1">
                <a:solidFill>
                  <a:schemeClr val="tx1">
                    <a:lumMod val="95000"/>
                    <a:lumOff val="5000"/>
                  </a:schemeClr>
                </a:solidFill>
                <a:latin typeface="Posterama" panose="020B0504020200020000" pitchFamily="34" charset="0"/>
                <a:ea typeface="微软雅黑"/>
                <a:cs typeface="Posterama" panose="020B0504020200020000" pitchFamily="34" charset="0"/>
              </a:rPr>
              <a:t>Sakila</a:t>
            </a:r>
            <a:r>
              <a:rPr lang="en-US" sz="1600" dirty="0">
                <a:solidFill>
                  <a:schemeClr val="tx1">
                    <a:lumMod val="95000"/>
                    <a:lumOff val="5000"/>
                  </a:schemeClr>
                </a:solidFill>
                <a:latin typeface="Posterama" panose="020B0504020200020000" pitchFamily="34" charset="0"/>
                <a:ea typeface="微软雅黑"/>
                <a:cs typeface="Posterama" panose="020B0504020200020000" pitchFamily="34" charset="0"/>
              </a:rPr>
              <a:t> DVD Rental Store Database Analysis</a:t>
            </a:r>
            <a:endParaRPr lang="en-IN" sz="1600" dirty="0">
              <a:solidFill>
                <a:schemeClr val="tx1">
                  <a:lumMod val="95000"/>
                  <a:lumOff val="5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7755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8E5BD-E09A-1306-9E34-11E4B74B058B}"/>
              </a:ext>
            </a:extLst>
          </p:cNvPr>
          <p:cNvPicPr>
            <a:picLocks noChangeAspect="1"/>
          </p:cNvPicPr>
          <p:nvPr/>
        </p:nvPicPr>
        <p:blipFill>
          <a:blip r:embed="rId3"/>
          <a:stretch>
            <a:fillRect/>
          </a:stretch>
        </p:blipFill>
        <p:spPr>
          <a:xfrm>
            <a:off x="874100" y="905481"/>
            <a:ext cx="9316750" cy="3017933"/>
          </a:xfrm>
          <a:prstGeom prst="rect">
            <a:avLst/>
          </a:prstGeom>
        </p:spPr>
      </p:pic>
      <p:sp>
        <p:nvSpPr>
          <p:cNvPr id="9" name="TextBox 8">
            <a:extLst>
              <a:ext uri="{FF2B5EF4-FFF2-40B4-BE49-F238E27FC236}">
                <a16:creationId xmlns:a16="http://schemas.microsoft.com/office/drawing/2014/main" id="{91A3847E-8349-B0D2-636E-C77BB759CBFE}"/>
              </a:ext>
            </a:extLst>
          </p:cNvPr>
          <p:cNvSpPr txBox="1"/>
          <p:nvPr/>
        </p:nvSpPr>
        <p:spPr>
          <a:xfrm>
            <a:off x="1581592" y="235320"/>
            <a:ext cx="7711263" cy="369332"/>
          </a:xfrm>
          <a:prstGeom prst="rect">
            <a:avLst/>
          </a:prstGeom>
          <a:noFill/>
        </p:spPr>
        <p:txBody>
          <a:bodyPr wrap="square">
            <a:spAutoFit/>
          </a:bodyPr>
          <a:lstStyle/>
          <a:p>
            <a:r>
              <a:rPr lang="en-US" dirty="0"/>
              <a:t>6. What is the breakdown of film categories in the inventory?</a:t>
            </a:r>
            <a:endParaRPr lang="en-IN" dirty="0"/>
          </a:p>
        </p:txBody>
      </p:sp>
      <p:sp>
        <p:nvSpPr>
          <p:cNvPr id="15" name="TextBox 14">
            <a:extLst>
              <a:ext uri="{FF2B5EF4-FFF2-40B4-BE49-F238E27FC236}">
                <a16:creationId xmlns:a16="http://schemas.microsoft.com/office/drawing/2014/main" id="{DA5CB739-2D22-D25A-B5FC-A190374767E6}"/>
              </a:ext>
            </a:extLst>
          </p:cNvPr>
          <p:cNvSpPr txBox="1"/>
          <p:nvPr/>
        </p:nvSpPr>
        <p:spPr>
          <a:xfrm>
            <a:off x="874100" y="3923414"/>
            <a:ext cx="9795245" cy="3139321"/>
          </a:xfrm>
          <a:prstGeom prst="rect">
            <a:avLst/>
          </a:prstGeom>
          <a:noFill/>
        </p:spPr>
        <p:txBody>
          <a:bodyPr wrap="square">
            <a:spAutoFit/>
          </a:bodyPr>
          <a:lstStyle/>
          <a:p>
            <a:pPr marL="285750" indent="-285750">
              <a:buFont typeface="Arial" panose="020B0604020202020204" pitchFamily="34" charset="0"/>
              <a:buChar char="•"/>
            </a:pPr>
            <a:r>
              <a:rPr lang="en-US" dirty="0"/>
              <a:t>The breakdown of film categories in a theater's inventory can vary depending on factors such as audience preferences, market trends, and the theater's strategic objectives. However, here is a general breakdown of common film categories that theaters may include in their inventory</a:t>
            </a:r>
          </a:p>
          <a:p>
            <a:pPr marL="285750" indent="-285750">
              <a:buFont typeface="Arial" panose="020B0604020202020204" pitchFamily="34" charset="0"/>
              <a:buChar char="•"/>
            </a:pPr>
            <a:r>
              <a:rPr lang="en-US" dirty="0"/>
              <a:t>Top Categories</a:t>
            </a:r>
          </a:p>
          <a:p>
            <a:pPr marL="285750" indent="-285750">
              <a:buFont typeface="Arial" panose="020B0604020202020204" pitchFamily="34" charset="0"/>
              <a:buChar char="•"/>
            </a:pPr>
            <a:r>
              <a:rPr lang="en-US" dirty="0"/>
              <a:t>Sports</a:t>
            </a:r>
          </a:p>
          <a:p>
            <a:pPr marL="285750" indent="-285750">
              <a:buFont typeface="Arial" panose="020B0604020202020204" pitchFamily="34" charset="0"/>
              <a:buChar char="•"/>
            </a:pPr>
            <a:r>
              <a:rPr lang="en-US" dirty="0"/>
              <a:t>Animation</a:t>
            </a:r>
          </a:p>
          <a:p>
            <a:pPr marL="285750" indent="-285750">
              <a:buFont typeface="Arial" panose="020B0604020202020204" pitchFamily="34" charset="0"/>
              <a:buChar char="•"/>
            </a:pPr>
            <a:r>
              <a:rPr lang="en-US" dirty="0"/>
              <a:t>Action</a:t>
            </a:r>
          </a:p>
          <a:p>
            <a:pPr marL="285750" indent="-285750">
              <a:buFont typeface="Arial" panose="020B0604020202020204" pitchFamily="34" charset="0"/>
              <a:buChar char="•"/>
            </a:pPr>
            <a:r>
              <a:rPr lang="en-US" dirty="0"/>
              <a:t>Sci-fi</a:t>
            </a:r>
          </a:p>
          <a:p>
            <a:pPr marL="285750" indent="-285750">
              <a:buFont typeface="Arial" panose="020B0604020202020204" pitchFamily="34" charset="0"/>
              <a:buChar char="•"/>
            </a:pPr>
            <a:r>
              <a:rPr lang="en-US" dirty="0"/>
              <a:t>Family</a:t>
            </a:r>
          </a:p>
          <a:p>
            <a:endParaRPr lang="en-US" dirty="0"/>
          </a:p>
          <a:p>
            <a:endParaRPr lang="en-IN" dirty="0"/>
          </a:p>
        </p:txBody>
      </p:sp>
    </p:spTree>
    <p:extLst>
      <p:ext uri="{BB962C8B-B14F-4D97-AF65-F5344CB8AC3E}">
        <p14:creationId xmlns:p14="http://schemas.microsoft.com/office/powerpoint/2010/main" val="144882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6696C1-14D4-B9B5-8D49-063A852EFAEB}"/>
              </a:ext>
            </a:extLst>
          </p:cNvPr>
          <p:cNvSpPr txBox="1"/>
          <p:nvPr/>
        </p:nvSpPr>
        <p:spPr>
          <a:xfrm>
            <a:off x="1177556" y="447971"/>
            <a:ext cx="6097772" cy="369332"/>
          </a:xfrm>
          <a:prstGeom prst="rect">
            <a:avLst/>
          </a:prstGeom>
          <a:noFill/>
        </p:spPr>
        <p:txBody>
          <a:bodyPr wrap="square">
            <a:spAutoFit/>
          </a:bodyPr>
          <a:lstStyle/>
          <a:p>
            <a:r>
              <a:rPr lang="en-US" dirty="0"/>
              <a:t>7.What is the distribution of staff by employment duration?</a:t>
            </a:r>
            <a:endParaRPr lang="en-IN" dirty="0"/>
          </a:p>
        </p:txBody>
      </p:sp>
      <p:sp>
        <p:nvSpPr>
          <p:cNvPr id="9" name="TextBox 8">
            <a:extLst>
              <a:ext uri="{FF2B5EF4-FFF2-40B4-BE49-F238E27FC236}">
                <a16:creationId xmlns:a16="http://schemas.microsoft.com/office/drawing/2014/main" id="{BC813CAE-A5D8-E6F6-DD98-0A86861E480C}"/>
              </a:ext>
            </a:extLst>
          </p:cNvPr>
          <p:cNvSpPr txBox="1"/>
          <p:nvPr/>
        </p:nvSpPr>
        <p:spPr>
          <a:xfrm>
            <a:off x="1473200" y="1308576"/>
            <a:ext cx="10525760" cy="1200329"/>
          </a:xfrm>
          <a:prstGeom prst="rect">
            <a:avLst/>
          </a:prstGeom>
          <a:noFill/>
        </p:spPr>
        <p:txBody>
          <a:bodyPr wrap="square">
            <a:spAutoFit/>
          </a:bodyPr>
          <a:lstStyle/>
          <a:p>
            <a:r>
              <a:rPr lang="en-US" dirty="0">
                <a:solidFill>
                  <a:schemeClr val="accent6">
                    <a:lumMod val="90000"/>
                    <a:lumOff val="10000"/>
                  </a:schemeClr>
                </a:solidFill>
              </a:rPr>
              <a:t>The distribution of staff by employment duration can vary widely depending on factors such as industry, company size, turnover rates, and employee retention strategies. However, here's a general overview of Data we have only 2 staff members and just 4 months of data ,the employment duration not mention in data</a:t>
            </a:r>
            <a:endParaRPr lang="en-IN" dirty="0">
              <a:solidFill>
                <a:schemeClr val="accent6">
                  <a:lumMod val="90000"/>
                  <a:lumOff val="10000"/>
                </a:schemeClr>
              </a:solidFill>
            </a:endParaRPr>
          </a:p>
        </p:txBody>
      </p:sp>
    </p:spTree>
    <p:extLst>
      <p:ext uri="{BB962C8B-B14F-4D97-AF65-F5344CB8AC3E}">
        <p14:creationId xmlns:p14="http://schemas.microsoft.com/office/powerpoint/2010/main" val="2526791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7A9F28-FBF5-59E6-B62B-DC9E982EC591}"/>
              </a:ext>
            </a:extLst>
          </p:cNvPr>
          <p:cNvSpPr txBox="1"/>
          <p:nvPr/>
        </p:nvSpPr>
        <p:spPr>
          <a:xfrm>
            <a:off x="1337044" y="245953"/>
            <a:ext cx="6097772" cy="369332"/>
          </a:xfrm>
          <a:prstGeom prst="rect">
            <a:avLst/>
          </a:prstGeom>
          <a:noFill/>
        </p:spPr>
        <p:txBody>
          <a:bodyPr wrap="square">
            <a:spAutoFit/>
          </a:bodyPr>
          <a:lstStyle/>
          <a:p>
            <a:r>
              <a:rPr lang="en-US" dirty="0"/>
              <a:t>8.How does the store performance vary by location?</a:t>
            </a:r>
            <a:endParaRPr lang="en-IN" dirty="0"/>
          </a:p>
        </p:txBody>
      </p:sp>
      <p:pic>
        <p:nvPicPr>
          <p:cNvPr id="3" name="Picture 2">
            <a:extLst>
              <a:ext uri="{FF2B5EF4-FFF2-40B4-BE49-F238E27FC236}">
                <a16:creationId xmlns:a16="http://schemas.microsoft.com/office/drawing/2014/main" id="{95AB7D69-4A6E-FA5B-E525-B51C3989CD97}"/>
              </a:ext>
            </a:extLst>
          </p:cNvPr>
          <p:cNvPicPr>
            <a:picLocks noChangeAspect="1"/>
          </p:cNvPicPr>
          <p:nvPr/>
        </p:nvPicPr>
        <p:blipFill>
          <a:blip r:embed="rId3"/>
          <a:stretch>
            <a:fillRect/>
          </a:stretch>
        </p:blipFill>
        <p:spPr>
          <a:xfrm>
            <a:off x="900164" y="858370"/>
            <a:ext cx="4758956" cy="4170830"/>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2E3566F5-2292-AA2F-63D4-DD14BD1B206E}"/>
              </a:ext>
            </a:extLst>
          </p:cNvPr>
          <p:cNvSpPr txBox="1"/>
          <p:nvPr/>
        </p:nvSpPr>
        <p:spPr>
          <a:xfrm>
            <a:off x="6431280" y="1137920"/>
            <a:ext cx="4114800" cy="1754326"/>
          </a:xfrm>
          <a:prstGeom prst="rect">
            <a:avLst/>
          </a:prstGeom>
        </p:spPr>
        <p:txBody>
          <a:bodyPr wrap="square" rtlCol="0">
            <a:spAutoFit/>
          </a:bodyPr>
          <a:lstStyle/>
          <a:p>
            <a:pPr marL="0" indent="0">
              <a:lnSpc>
                <a:spcPct val="100000"/>
              </a:lnSpc>
              <a:spcBef>
                <a:spcPts val="0"/>
              </a:spcBef>
              <a:buFontTx/>
              <a:buNone/>
            </a:pP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Boths Stores performs well in both locations  ,store 1 </a:t>
            </a: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is located in Canada and sore 2 is located in Australia , Both Stores have share of revenue 50 %  and 50% in total revenue</a:t>
            </a:r>
            <a:endPar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541054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674638-3CC7-105B-7DDC-C74C31A2B339}"/>
              </a:ext>
            </a:extLst>
          </p:cNvPr>
          <p:cNvSpPr txBox="1"/>
          <p:nvPr/>
        </p:nvSpPr>
        <p:spPr>
          <a:xfrm>
            <a:off x="1613492" y="277850"/>
            <a:ext cx="6097772" cy="369332"/>
          </a:xfrm>
          <a:prstGeom prst="rect">
            <a:avLst/>
          </a:prstGeom>
          <a:noFill/>
        </p:spPr>
        <p:txBody>
          <a:bodyPr wrap="square">
            <a:spAutoFit/>
          </a:bodyPr>
          <a:lstStyle/>
          <a:p>
            <a:r>
              <a:rPr lang="en-US" dirty="0"/>
              <a:t>9. What is the average rental duration by staff member?</a:t>
            </a:r>
            <a:endParaRPr lang="en-IN" dirty="0"/>
          </a:p>
        </p:txBody>
      </p:sp>
      <p:pic>
        <p:nvPicPr>
          <p:cNvPr id="2" name="Picture 1">
            <a:extLst>
              <a:ext uri="{FF2B5EF4-FFF2-40B4-BE49-F238E27FC236}">
                <a16:creationId xmlns:a16="http://schemas.microsoft.com/office/drawing/2014/main" id="{1AA4690F-5F2E-6AE5-2FA8-5D2D0B2F4601}"/>
              </a:ext>
            </a:extLst>
          </p:cNvPr>
          <p:cNvPicPr>
            <a:picLocks noChangeAspect="1"/>
          </p:cNvPicPr>
          <p:nvPr/>
        </p:nvPicPr>
        <p:blipFill>
          <a:blip r:embed="rId3"/>
          <a:srcRect/>
          <a:stretch/>
        </p:blipFill>
        <p:spPr>
          <a:xfrm>
            <a:off x="1106266" y="2102882"/>
            <a:ext cx="4908454" cy="1712197"/>
          </a:xfrm>
          <a:prstGeom prst="rect">
            <a:avLst/>
          </a:prstGeom>
        </p:spPr>
      </p:pic>
      <p:sp>
        <p:nvSpPr>
          <p:cNvPr id="3" name="TextBox 2">
            <a:extLst>
              <a:ext uri="{FF2B5EF4-FFF2-40B4-BE49-F238E27FC236}">
                <a16:creationId xmlns:a16="http://schemas.microsoft.com/office/drawing/2014/main" id="{AA0567FF-35ED-5DA9-0EB4-D8368F86C87D}"/>
              </a:ext>
            </a:extLst>
          </p:cNvPr>
          <p:cNvSpPr txBox="1"/>
          <p:nvPr/>
        </p:nvSpPr>
        <p:spPr>
          <a:xfrm>
            <a:off x="6695440" y="2092722"/>
            <a:ext cx="4094480" cy="923330"/>
          </a:xfrm>
          <a:prstGeom prst="rect">
            <a:avLst/>
          </a:prstGeom>
        </p:spPr>
        <p:txBody>
          <a:bodyPr wrap="square" rtlCol="0">
            <a:spAutoFit/>
          </a:bodyPr>
          <a:lstStyle/>
          <a:p>
            <a:pPr marL="0" indent="0">
              <a:lnSpc>
                <a:spcPct val="100000"/>
              </a:lnSpc>
              <a:spcBef>
                <a:spcPts val="0"/>
              </a:spcBef>
              <a:buFontTx/>
              <a:buNone/>
            </a:pP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In </a:t>
            </a: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DVD store </a:t>
            </a: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Staff 1 ‘</a:t>
            </a:r>
            <a:r>
              <a:rPr lang="en-IN" sz="1800" dirty="0" err="1">
                <a:solidFill>
                  <a:schemeClr val="accent6">
                    <a:lumMod val="90000"/>
                    <a:lumOff val="10000"/>
                  </a:schemeClr>
                </a:solidFill>
                <a:latin typeface="Posterama" panose="020B0504020200020000" pitchFamily="34" charset="0"/>
                <a:ea typeface="微软雅黑"/>
                <a:cs typeface="Posterama" panose="020B0504020200020000" pitchFamily="34" charset="0"/>
              </a:rPr>
              <a:t>jon</a:t>
            </a: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 </a:t>
            </a: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 have 5 days average </a:t>
            </a: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and Staff 2 ‘mike</a:t>
            </a: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 ‘ have also 5 days average rental duration</a:t>
            </a:r>
          </a:p>
        </p:txBody>
      </p:sp>
    </p:spTree>
    <p:extLst>
      <p:ext uri="{BB962C8B-B14F-4D97-AF65-F5344CB8AC3E}">
        <p14:creationId xmlns:p14="http://schemas.microsoft.com/office/powerpoint/2010/main" val="3639586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7A9F28-FBF5-59E6-B62B-DC9E982EC591}"/>
              </a:ext>
            </a:extLst>
          </p:cNvPr>
          <p:cNvSpPr txBox="1"/>
          <p:nvPr/>
        </p:nvSpPr>
        <p:spPr>
          <a:xfrm>
            <a:off x="1283882" y="405441"/>
            <a:ext cx="6786230" cy="369332"/>
          </a:xfrm>
          <a:prstGeom prst="rect">
            <a:avLst/>
          </a:prstGeom>
          <a:noFill/>
        </p:spPr>
        <p:txBody>
          <a:bodyPr wrap="square">
            <a:spAutoFit/>
          </a:bodyPr>
          <a:lstStyle/>
          <a:p>
            <a:r>
              <a:rPr lang="en-US" dirty="0"/>
              <a:t>10.</a:t>
            </a:r>
            <a:r>
              <a:rPr lang="en-US" b="0" i="0" dirty="0">
                <a:solidFill>
                  <a:srgbClr val="24292E"/>
                </a:solidFill>
                <a:effectLst/>
                <a:highlight>
                  <a:srgbClr val="FAFAFA"/>
                </a:highlight>
                <a:latin typeface="Plus Jakarta Sans"/>
              </a:rPr>
              <a:t> What is the distribution of customers across different cities?</a:t>
            </a:r>
          </a:p>
        </p:txBody>
      </p:sp>
      <p:pic>
        <p:nvPicPr>
          <p:cNvPr id="3" name="Picture 2">
            <a:extLst>
              <a:ext uri="{FF2B5EF4-FFF2-40B4-BE49-F238E27FC236}">
                <a16:creationId xmlns:a16="http://schemas.microsoft.com/office/drawing/2014/main" id="{C29C0037-18F5-4A52-FB2B-5864CD56740E}"/>
              </a:ext>
            </a:extLst>
          </p:cNvPr>
          <p:cNvPicPr>
            <a:picLocks noChangeAspect="1"/>
          </p:cNvPicPr>
          <p:nvPr/>
        </p:nvPicPr>
        <p:blipFill>
          <a:blip r:embed="rId3"/>
          <a:stretch>
            <a:fillRect/>
          </a:stretch>
        </p:blipFill>
        <p:spPr>
          <a:xfrm>
            <a:off x="1283882" y="959950"/>
            <a:ext cx="10796358" cy="4292770"/>
          </a:xfrm>
          <a:prstGeom prst="rect">
            <a:avLst/>
          </a:prstGeom>
        </p:spPr>
      </p:pic>
    </p:spTree>
    <p:extLst>
      <p:ext uri="{BB962C8B-B14F-4D97-AF65-F5344CB8AC3E}">
        <p14:creationId xmlns:p14="http://schemas.microsoft.com/office/powerpoint/2010/main" val="3553143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7A9F28-FBF5-59E6-B62B-DC9E982EC591}"/>
              </a:ext>
            </a:extLst>
          </p:cNvPr>
          <p:cNvSpPr txBox="1"/>
          <p:nvPr/>
        </p:nvSpPr>
        <p:spPr>
          <a:xfrm>
            <a:off x="1337044" y="277850"/>
            <a:ext cx="6097772" cy="369332"/>
          </a:xfrm>
          <a:prstGeom prst="rect">
            <a:avLst/>
          </a:prstGeom>
          <a:noFill/>
        </p:spPr>
        <p:txBody>
          <a:bodyPr wrap="square">
            <a:spAutoFit/>
          </a:bodyPr>
          <a:lstStyle/>
          <a:p>
            <a:r>
              <a:rPr lang="en-US" dirty="0"/>
              <a:t>11. How does the rental revenue vary by country?</a:t>
            </a:r>
            <a:endParaRPr lang="en-IN" dirty="0"/>
          </a:p>
        </p:txBody>
      </p:sp>
      <p:pic>
        <p:nvPicPr>
          <p:cNvPr id="2" name="Picture 1">
            <a:extLst>
              <a:ext uri="{FF2B5EF4-FFF2-40B4-BE49-F238E27FC236}">
                <a16:creationId xmlns:a16="http://schemas.microsoft.com/office/drawing/2014/main" id="{EAC05777-8797-7503-85C2-13D6720C8CA7}"/>
              </a:ext>
            </a:extLst>
          </p:cNvPr>
          <p:cNvPicPr>
            <a:picLocks noChangeAspect="1"/>
          </p:cNvPicPr>
          <p:nvPr/>
        </p:nvPicPr>
        <p:blipFill>
          <a:blip r:embed="rId3"/>
          <a:stretch>
            <a:fillRect/>
          </a:stretch>
        </p:blipFill>
        <p:spPr>
          <a:xfrm>
            <a:off x="869684" y="895438"/>
            <a:ext cx="4758956" cy="417083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D588FEE4-9717-7892-E6B4-7AF7976891AB}"/>
              </a:ext>
            </a:extLst>
          </p:cNvPr>
          <p:cNvSpPr txBox="1"/>
          <p:nvPr/>
        </p:nvSpPr>
        <p:spPr>
          <a:xfrm>
            <a:off x="6248400" y="1432560"/>
            <a:ext cx="4866640" cy="1754326"/>
          </a:xfrm>
          <a:prstGeom prst="rect">
            <a:avLst/>
          </a:prstGeom>
        </p:spPr>
        <p:txBody>
          <a:bodyPr wrap="square" rtlCol="0">
            <a:spAutoFit/>
          </a:bodyPr>
          <a:lstStyle/>
          <a:p>
            <a:pPr marL="0" indent="0">
              <a:lnSpc>
                <a:spcPct val="100000"/>
              </a:lnSpc>
              <a:spcBef>
                <a:spcPts val="0"/>
              </a:spcBef>
              <a:buFontTx/>
              <a:buNone/>
            </a:pPr>
            <a:r>
              <a:rPr lang="en-US" dirty="0">
                <a:solidFill>
                  <a:schemeClr val="accent6">
                    <a:lumMod val="90000"/>
                    <a:lumOff val="10000"/>
                  </a:schemeClr>
                </a:solidFill>
                <a:latin typeface="Posterama" panose="020B0504020200020000" pitchFamily="34" charset="0"/>
                <a:ea typeface="微软雅黑"/>
                <a:cs typeface="Posterama" panose="020B0504020200020000" pitchFamily="34" charset="0"/>
              </a:rPr>
              <a:t>Rental revenue can vary significantly by country due to various factors such as the cost of living, demand for rental properties, property market conditions, government regulations, and cultural preferences.</a:t>
            </a:r>
          </a:p>
          <a:p>
            <a:pPr marL="0" indent="0">
              <a:lnSpc>
                <a:spcPct val="100000"/>
              </a:lnSpc>
              <a:spcBef>
                <a:spcPts val="0"/>
              </a:spcBef>
              <a:buFontTx/>
              <a:buNone/>
            </a:pPr>
            <a:r>
              <a:rPr lang="en-US"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Both Countries vary rental revenue 50-50%</a:t>
            </a:r>
            <a:endPar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674607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7A9F28-FBF5-59E6-B62B-DC9E982EC591}"/>
              </a:ext>
            </a:extLst>
          </p:cNvPr>
          <p:cNvSpPr txBox="1"/>
          <p:nvPr/>
        </p:nvSpPr>
        <p:spPr>
          <a:xfrm>
            <a:off x="1337044" y="245953"/>
            <a:ext cx="6097772" cy="369332"/>
          </a:xfrm>
          <a:prstGeom prst="rect">
            <a:avLst/>
          </a:prstGeom>
          <a:noFill/>
        </p:spPr>
        <p:txBody>
          <a:bodyPr wrap="square">
            <a:spAutoFit/>
          </a:bodyPr>
          <a:lstStyle/>
          <a:p>
            <a:r>
              <a:rPr lang="en-US" dirty="0"/>
              <a:t>13. What is the distribution of films by language?</a:t>
            </a:r>
            <a:endParaRPr lang="en-IN" dirty="0"/>
          </a:p>
        </p:txBody>
      </p:sp>
      <p:pic>
        <p:nvPicPr>
          <p:cNvPr id="3" name="Picture 2">
            <a:extLst>
              <a:ext uri="{FF2B5EF4-FFF2-40B4-BE49-F238E27FC236}">
                <a16:creationId xmlns:a16="http://schemas.microsoft.com/office/drawing/2014/main" id="{3D057154-D208-388E-49EF-BF4F9F43CE39}"/>
              </a:ext>
            </a:extLst>
          </p:cNvPr>
          <p:cNvPicPr>
            <a:picLocks noChangeAspect="1"/>
          </p:cNvPicPr>
          <p:nvPr/>
        </p:nvPicPr>
        <p:blipFill>
          <a:blip r:embed="rId3"/>
          <a:stretch>
            <a:fillRect/>
          </a:stretch>
        </p:blipFill>
        <p:spPr>
          <a:xfrm>
            <a:off x="772161" y="781220"/>
            <a:ext cx="4602480" cy="4105740"/>
          </a:xfrm>
          <a:prstGeom prst="rect">
            <a:avLst/>
          </a:prstGeom>
        </p:spPr>
      </p:pic>
      <p:sp>
        <p:nvSpPr>
          <p:cNvPr id="4" name="TextBox 3">
            <a:extLst>
              <a:ext uri="{FF2B5EF4-FFF2-40B4-BE49-F238E27FC236}">
                <a16:creationId xmlns:a16="http://schemas.microsoft.com/office/drawing/2014/main" id="{3498F489-2AE6-B711-544C-6E295FEF88BF}"/>
              </a:ext>
            </a:extLst>
          </p:cNvPr>
          <p:cNvSpPr txBox="1"/>
          <p:nvPr/>
        </p:nvSpPr>
        <p:spPr>
          <a:xfrm>
            <a:off x="6543040" y="1910760"/>
            <a:ext cx="4094480" cy="923330"/>
          </a:xfrm>
          <a:prstGeom prst="rect">
            <a:avLst/>
          </a:prstGeom>
        </p:spPr>
        <p:txBody>
          <a:bodyPr wrap="square" rtlCol="0">
            <a:spAutoFit/>
          </a:bodyPr>
          <a:lstStyle/>
          <a:p>
            <a:pPr marL="0" indent="0" algn="ctr">
              <a:lnSpc>
                <a:spcPct val="100000"/>
              </a:lnSpc>
              <a:spcBef>
                <a:spcPts val="0"/>
              </a:spcBef>
              <a:buFontTx/>
              <a:buNone/>
            </a:pP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DVD Rental Have only one language films because Canada and Australia has native language English </a:t>
            </a:r>
            <a:endPar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226890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7A9F28-FBF5-59E6-B62B-DC9E982EC591}"/>
              </a:ext>
            </a:extLst>
          </p:cNvPr>
          <p:cNvSpPr txBox="1"/>
          <p:nvPr/>
        </p:nvSpPr>
        <p:spPr>
          <a:xfrm>
            <a:off x="1337044" y="245953"/>
            <a:ext cx="6097772" cy="369332"/>
          </a:xfrm>
          <a:prstGeom prst="rect">
            <a:avLst/>
          </a:prstGeom>
          <a:noFill/>
        </p:spPr>
        <p:txBody>
          <a:bodyPr wrap="square">
            <a:spAutoFit/>
          </a:bodyPr>
          <a:lstStyle/>
          <a:p>
            <a:r>
              <a:rPr lang="en-US" dirty="0"/>
              <a:t>14. Which film categories have the highest rental rates?</a:t>
            </a:r>
            <a:endParaRPr lang="en-IN" dirty="0"/>
          </a:p>
        </p:txBody>
      </p:sp>
      <p:pic>
        <p:nvPicPr>
          <p:cNvPr id="3" name="Picture 2">
            <a:extLst>
              <a:ext uri="{FF2B5EF4-FFF2-40B4-BE49-F238E27FC236}">
                <a16:creationId xmlns:a16="http://schemas.microsoft.com/office/drawing/2014/main" id="{9F2A154C-7D4A-419F-7450-AA10F825C0F5}"/>
              </a:ext>
            </a:extLst>
          </p:cNvPr>
          <p:cNvPicPr>
            <a:picLocks noChangeAspect="1"/>
          </p:cNvPicPr>
          <p:nvPr/>
        </p:nvPicPr>
        <p:blipFill>
          <a:blip r:embed="rId3"/>
          <a:stretch>
            <a:fillRect/>
          </a:stretch>
        </p:blipFill>
        <p:spPr>
          <a:xfrm>
            <a:off x="561108" y="806418"/>
            <a:ext cx="7649643" cy="5513102"/>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1B9AFCF4-8138-60BC-3953-34C4B42EABD9}"/>
              </a:ext>
            </a:extLst>
          </p:cNvPr>
          <p:cNvSpPr txBox="1"/>
          <p:nvPr/>
        </p:nvSpPr>
        <p:spPr>
          <a:xfrm>
            <a:off x="8453120" y="1097280"/>
            <a:ext cx="3177772" cy="646331"/>
          </a:xfrm>
          <a:prstGeom prst="rect">
            <a:avLst/>
          </a:prstGeom>
        </p:spPr>
        <p:txBody>
          <a:bodyPr wrap="square" rtlCol="0">
            <a:spAutoFit/>
          </a:bodyPr>
          <a:lstStyle/>
          <a:p>
            <a:pPr marL="0" indent="0" algn="ctr">
              <a:lnSpc>
                <a:spcPct val="100000"/>
              </a:lnSpc>
              <a:spcBef>
                <a:spcPts val="0"/>
              </a:spcBef>
              <a:buFontTx/>
              <a:buNone/>
            </a:pP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Sports, games Highest rental rate films and games</a:t>
            </a:r>
          </a:p>
        </p:txBody>
      </p:sp>
      <p:sp>
        <p:nvSpPr>
          <p:cNvPr id="6" name="TextBox 5">
            <a:extLst>
              <a:ext uri="{FF2B5EF4-FFF2-40B4-BE49-F238E27FC236}">
                <a16:creationId xmlns:a16="http://schemas.microsoft.com/office/drawing/2014/main" id="{5EB0070C-C217-D3DC-0EE1-7F28B7105E8E}"/>
              </a:ext>
            </a:extLst>
          </p:cNvPr>
          <p:cNvSpPr txBox="1"/>
          <p:nvPr/>
        </p:nvSpPr>
        <p:spPr>
          <a:xfrm>
            <a:off x="8605520" y="2316480"/>
            <a:ext cx="3098800" cy="1200329"/>
          </a:xfrm>
          <a:prstGeom prst="rect">
            <a:avLst/>
          </a:prstGeom>
        </p:spPr>
        <p:txBody>
          <a:bodyPr wrap="square" rtlCol="0">
            <a:spAutoFit/>
          </a:bodyPr>
          <a:lstStyle>
            <a:defPPr>
              <a:defRPr lang="zh-CN"/>
            </a:defPPr>
            <a:lvl1pPr indent="0" algn="ctr">
              <a:lnSpc>
                <a:spcPct val="100000"/>
              </a:lnSpc>
              <a:spcBef>
                <a:spcPts val="0"/>
              </a:spcBef>
              <a:buFontTx/>
              <a:buNone/>
              <a:defRPr>
                <a:solidFill>
                  <a:schemeClr val="accent6">
                    <a:lumMod val="90000"/>
                    <a:lumOff val="10000"/>
                  </a:schemeClr>
                </a:solidFill>
                <a:latin typeface="Posterama" panose="020B0504020200020000" pitchFamily="34" charset="0"/>
                <a:ea typeface="微软雅黑"/>
                <a:cs typeface="Posterama" panose="020B0504020200020000" pitchFamily="34" charset="0"/>
              </a:defRPr>
            </a:lvl1pPr>
          </a:lstStyle>
          <a:p>
            <a:r>
              <a:rPr lang="en-IN" dirty="0"/>
              <a:t>Documentary have low cost movies in count of films as compared  to sports</a:t>
            </a:r>
          </a:p>
        </p:txBody>
      </p:sp>
    </p:spTree>
    <p:extLst>
      <p:ext uri="{BB962C8B-B14F-4D97-AF65-F5344CB8AC3E}">
        <p14:creationId xmlns:p14="http://schemas.microsoft.com/office/powerpoint/2010/main" val="3383259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E3E71F7-FBD3-39B2-4BF1-EF966E549D51}"/>
              </a:ext>
            </a:extLst>
          </p:cNvPr>
          <p:cNvSpPr txBox="1"/>
          <p:nvPr/>
        </p:nvSpPr>
        <p:spPr>
          <a:xfrm>
            <a:off x="1026160" y="311835"/>
            <a:ext cx="7538720" cy="369332"/>
          </a:xfrm>
          <a:prstGeom prst="rect">
            <a:avLst/>
          </a:prstGeom>
          <a:noFill/>
        </p:spPr>
        <p:txBody>
          <a:bodyPr wrap="square">
            <a:spAutoFit/>
          </a:bodyPr>
          <a:lstStyle/>
          <a:p>
            <a:r>
              <a:rPr lang="en-US" dirty="0"/>
              <a:t>15.How does the average rental duration vary by film category?</a:t>
            </a:r>
          </a:p>
        </p:txBody>
      </p:sp>
      <p:pic>
        <p:nvPicPr>
          <p:cNvPr id="6" name="Picture 5">
            <a:extLst>
              <a:ext uri="{FF2B5EF4-FFF2-40B4-BE49-F238E27FC236}">
                <a16:creationId xmlns:a16="http://schemas.microsoft.com/office/drawing/2014/main" id="{8E0EFE16-5682-A7B7-51DD-20152C778A9D}"/>
              </a:ext>
            </a:extLst>
          </p:cNvPr>
          <p:cNvPicPr>
            <a:picLocks noChangeAspect="1"/>
          </p:cNvPicPr>
          <p:nvPr/>
        </p:nvPicPr>
        <p:blipFill>
          <a:blip r:embed="rId3"/>
          <a:stretch>
            <a:fillRect/>
          </a:stretch>
        </p:blipFill>
        <p:spPr>
          <a:xfrm>
            <a:off x="1126280" y="1216136"/>
            <a:ext cx="3791160" cy="3345704"/>
          </a:xfrm>
          <a:prstGeom prst="rect">
            <a:avLst/>
          </a:prstGeom>
        </p:spPr>
      </p:pic>
      <p:sp>
        <p:nvSpPr>
          <p:cNvPr id="11" name="TextBox 10">
            <a:extLst>
              <a:ext uri="{FF2B5EF4-FFF2-40B4-BE49-F238E27FC236}">
                <a16:creationId xmlns:a16="http://schemas.microsoft.com/office/drawing/2014/main" id="{272A222D-3CC6-3E97-5FB2-6CE2ABBCCE74}"/>
              </a:ext>
            </a:extLst>
          </p:cNvPr>
          <p:cNvSpPr txBox="1"/>
          <p:nvPr/>
        </p:nvSpPr>
        <p:spPr>
          <a:xfrm>
            <a:off x="5345640" y="1216136"/>
            <a:ext cx="6096000" cy="646331"/>
          </a:xfrm>
          <a:prstGeom prst="rect">
            <a:avLst/>
          </a:prstGeom>
          <a:noFill/>
        </p:spPr>
        <p:txBody>
          <a:bodyPr wrap="square">
            <a:spAutoFit/>
          </a:bodyPr>
          <a:lstStyle/>
          <a:p>
            <a:r>
              <a:rPr lang="en-US" dirty="0"/>
              <a:t>*  The average rental duration can vary significantly depending on the film category and audience preferences.</a:t>
            </a:r>
            <a:endParaRPr lang="en-IN" dirty="0"/>
          </a:p>
        </p:txBody>
      </p:sp>
      <p:sp>
        <p:nvSpPr>
          <p:cNvPr id="15" name="TextBox 14">
            <a:extLst>
              <a:ext uri="{FF2B5EF4-FFF2-40B4-BE49-F238E27FC236}">
                <a16:creationId xmlns:a16="http://schemas.microsoft.com/office/drawing/2014/main" id="{0E3AF5EE-1D3C-B97B-D7CB-F20A9E54A37B}"/>
              </a:ext>
            </a:extLst>
          </p:cNvPr>
          <p:cNvSpPr txBox="1"/>
          <p:nvPr/>
        </p:nvSpPr>
        <p:spPr>
          <a:xfrm>
            <a:off x="5345640" y="2093575"/>
            <a:ext cx="5942120" cy="1200329"/>
          </a:xfrm>
          <a:prstGeom prst="rect">
            <a:avLst/>
          </a:prstGeom>
          <a:noFill/>
        </p:spPr>
        <p:txBody>
          <a:bodyPr wrap="square">
            <a:spAutoFit/>
          </a:bodyPr>
          <a:lstStyle/>
          <a:p>
            <a:pPr marL="285750" indent="-285750">
              <a:buFont typeface="Arial" panose="020B0604020202020204" pitchFamily="34" charset="0"/>
              <a:buChar char="•"/>
            </a:pPr>
            <a:r>
              <a:rPr lang="en-US" dirty="0"/>
              <a:t>Rental durations for these films might be longer as they rely more on word-of-mouth promotion and may take longer to reach a broader audience.</a:t>
            </a:r>
            <a:endParaRPr lang="en-IN" dirty="0"/>
          </a:p>
          <a:p>
            <a:pPr marL="285750" indent="-285750">
              <a:buFont typeface="Arial" panose="020B0604020202020204" pitchFamily="34" charset="0"/>
              <a:buChar char="•"/>
            </a:pPr>
            <a:r>
              <a:rPr lang="en-US" dirty="0"/>
              <a:t>Sports and Games have 5.20 top average rental rate  </a:t>
            </a:r>
          </a:p>
        </p:txBody>
      </p:sp>
    </p:spTree>
    <p:extLst>
      <p:ext uri="{BB962C8B-B14F-4D97-AF65-F5344CB8AC3E}">
        <p14:creationId xmlns:p14="http://schemas.microsoft.com/office/powerpoint/2010/main" val="2558499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7A9F28-FBF5-59E6-B62B-DC9E982EC591}"/>
              </a:ext>
            </a:extLst>
          </p:cNvPr>
          <p:cNvSpPr txBox="1"/>
          <p:nvPr/>
        </p:nvSpPr>
        <p:spPr>
          <a:xfrm>
            <a:off x="5411204" y="388193"/>
            <a:ext cx="2218956" cy="584775"/>
          </a:xfrm>
          <a:prstGeom prst="rect">
            <a:avLst/>
          </a:prstGeom>
          <a:noFill/>
        </p:spPr>
        <p:txBody>
          <a:bodyPr wrap="square">
            <a:spAutoFit/>
          </a:bodyPr>
          <a:lstStyle/>
          <a:p>
            <a:r>
              <a:rPr lang="en-US" sz="3200" dirty="0">
                <a:solidFill>
                  <a:schemeClr val="accent6">
                    <a:lumMod val="90000"/>
                    <a:lumOff val="10000"/>
                  </a:schemeClr>
                </a:solidFill>
              </a:rPr>
              <a:t>All Insights</a:t>
            </a:r>
            <a:endParaRPr lang="en-IN" sz="3200" dirty="0">
              <a:solidFill>
                <a:schemeClr val="accent6">
                  <a:lumMod val="90000"/>
                  <a:lumOff val="10000"/>
                </a:schemeClr>
              </a:solidFill>
            </a:endParaRPr>
          </a:p>
        </p:txBody>
      </p:sp>
      <p:sp>
        <p:nvSpPr>
          <p:cNvPr id="2" name="TextBox 1">
            <a:extLst>
              <a:ext uri="{FF2B5EF4-FFF2-40B4-BE49-F238E27FC236}">
                <a16:creationId xmlns:a16="http://schemas.microsoft.com/office/drawing/2014/main" id="{9F74E498-66C3-E0C7-5E61-E4FAE712B4FC}"/>
              </a:ext>
            </a:extLst>
          </p:cNvPr>
          <p:cNvSpPr txBox="1"/>
          <p:nvPr/>
        </p:nvSpPr>
        <p:spPr>
          <a:xfrm>
            <a:off x="1097280" y="1341120"/>
            <a:ext cx="10840720" cy="5293757"/>
          </a:xfrm>
          <a:prstGeom prst="rect">
            <a:avLst/>
          </a:prstGeom>
        </p:spPr>
        <p:txBody>
          <a:bodyPr wrap="square" rtlCol="0">
            <a:spAutoFit/>
          </a:bodyPr>
          <a:lstStyle/>
          <a:p>
            <a:pPr algn="l"/>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  DVD</a:t>
            </a:r>
            <a:r>
              <a:rPr lang="en-IN" sz="1800" dirty="0">
                <a:solidFill>
                  <a:prstClr val="white"/>
                </a:solidFill>
                <a:latin typeface="Posterama" panose="020B0504020200020000" pitchFamily="34" charset="0"/>
                <a:ea typeface="微软雅黑"/>
                <a:cs typeface="Posterama" panose="020B0504020200020000" pitchFamily="34" charset="0"/>
              </a:rPr>
              <a:t> </a:t>
            </a: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Rental Store was performed in month of July and august Because of seasonal Tends ,</a:t>
            </a:r>
          </a:p>
          <a:p>
            <a:pPr algn="l"/>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Canada  have </a:t>
            </a:r>
            <a:r>
              <a:rPr lang="en-IN" sz="1800" baseline="0" dirty="0">
                <a:solidFill>
                  <a:srgbClr val="002060"/>
                </a:solidFill>
                <a:latin typeface="+mn-lt"/>
                <a:ea typeface="+mn-ea"/>
                <a:cs typeface="+mn-cs"/>
              </a:rPr>
              <a:t>Summer break lasts from late June to early September, and is usually 8–10 weeks long.</a:t>
            </a:r>
          </a:p>
          <a:p>
            <a:pPr algn="l"/>
            <a:r>
              <a:rPr lang="en-IN" sz="1800" baseline="0" dirty="0">
                <a:solidFill>
                  <a:srgbClr val="002060"/>
                </a:solidFill>
                <a:latin typeface="+mn-lt"/>
                <a:ea typeface="+mn-ea"/>
                <a:cs typeface="+mn-cs"/>
              </a:rPr>
              <a:t>Holiday periods often see an increase in movie rentals as people have more leisure time and may gather with friends and family.</a:t>
            </a:r>
          </a:p>
          <a:p>
            <a:pPr algn="l"/>
            <a:endParaRPr lang="en-IN" sz="1800" baseline="0" dirty="0">
              <a:solidFill>
                <a:srgbClr val="002060"/>
              </a:solidFill>
              <a:latin typeface="+mn-lt"/>
              <a:ea typeface="+mn-ea"/>
              <a:cs typeface="+mn-cs"/>
            </a:endParaRPr>
          </a:p>
          <a:p>
            <a:pPr algn="l"/>
            <a:r>
              <a:rPr lang="en-US" sz="1800" baseline="0" dirty="0">
                <a:solidFill>
                  <a:srgbClr val="002060"/>
                </a:solidFill>
                <a:latin typeface="+mn-lt"/>
                <a:ea typeface="+mn-ea"/>
                <a:cs typeface="+mn-cs"/>
              </a:rPr>
              <a:t> *  Australia's seasons are at opposite to </a:t>
            </a:r>
            <a:r>
              <a:rPr lang="en-US" dirty="0">
                <a:solidFill>
                  <a:srgbClr val="002060"/>
                </a:solidFill>
              </a:rPr>
              <a:t>C</a:t>
            </a:r>
            <a:r>
              <a:rPr lang="en-US" sz="1800" baseline="0" dirty="0">
                <a:solidFill>
                  <a:srgbClr val="002060"/>
                </a:solidFill>
                <a:latin typeface="+mn-lt"/>
                <a:ea typeface="+mn-ea"/>
                <a:cs typeface="+mn-cs"/>
              </a:rPr>
              <a:t>anada means June to August is winter is </a:t>
            </a:r>
            <a:r>
              <a:rPr lang="en-US" dirty="0">
                <a:solidFill>
                  <a:srgbClr val="002060"/>
                </a:solidFill>
              </a:rPr>
              <a:t>A</a:t>
            </a:r>
            <a:r>
              <a:rPr lang="en-US" sz="1800" baseline="0" dirty="0">
                <a:solidFill>
                  <a:srgbClr val="002060"/>
                </a:solidFill>
                <a:latin typeface="+mn-lt"/>
                <a:ea typeface="+mn-ea"/>
                <a:cs typeface="+mn-cs"/>
              </a:rPr>
              <a:t>ustralia. during colder months, customers might prefer staying indoors and renting movies, leading to higher demand. </a:t>
            </a:r>
          </a:p>
          <a:p>
            <a:pPr algn="l"/>
            <a:endParaRPr lang="en-US" dirty="0">
              <a:solidFill>
                <a:srgbClr val="002060"/>
              </a:solidFill>
            </a:endParaRPr>
          </a:p>
          <a:p>
            <a:pPr algn="ctr"/>
            <a:r>
              <a:rPr lang="en-US" sz="3200" dirty="0">
                <a:solidFill>
                  <a:srgbClr val="002060"/>
                </a:solidFill>
              </a:rPr>
              <a:t>   Suggestions</a:t>
            </a:r>
            <a:endParaRPr lang="en-IN" sz="3200" baseline="0" dirty="0">
              <a:solidFill>
                <a:srgbClr val="002060"/>
              </a:solidFill>
              <a:latin typeface="+mn-lt"/>
              <a:ea typeface="+mn-ea"/>
              <a:cs typeface="+mn-cs"/>
            </a:endParaRPr>
          </a:p>
          <a:p>
            <a:pPr marL="285750" indent="-285750" algn="just">
              <a:lnSpc>
                <a:spcPct val="100000"/>
              </a:lnSpc>
              <a:spcBef>
                <a:spcPts val="0"/>
              </a:spcBef>
              <a:buFont typeface="Arial" panose="020B0604020202020204" pitchFamily="34" charset="0"/>
              <a:buChar char="•"/>
            </a:pPr>
            <a:r>
              <a:rPr lang="en-IN" sz="1800" dirty="0" err="1">
                <a:solidFill>
                  <a:schemeClr val="accent6">
                    <a:lumMod val="90000"/>
                    <a:lumOff val="10000"/>
                  </a:schemeClr>
                </a:solidFill>
                <a:latin typeface="Posterama" panose="020B0504020200020000" pitchFamily="34" charset="0"/>
                <a:ea typeface="微软雅黑"/>
                <a:cs typeface="Posterama" panose="020B0504020200020000" pitchFamily="34" charset="0"/>
              </a:rPr>
              <a:t>Sakila</a:t>
            </a: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 </a:t>
            </a:r>
            <a:r>
              <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rPr>
              <a:t>DVD Rental Store promoting their business to acquire new customers as compared to repeat customers ,because repat customers rents more than new customers.</a:t>
            </a:r>
          </a:p>
          <a:p>
            <a:pPr marL="285750" indent="-285750" algn="just">
              <a:lnSpc>
                <a:spcPct val="100000"/>
              </a:lnSpc>
              <a:spcBef>
                <a:spcPts val="0"/>
              </a:spcBef>
              <a:buFont typeface="Arial" panose="020B0604020202020204" pitchFamily="34" charset="0"/>
              <a:buChar char="•"/>
            </a:pP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Provide some offers in the month of June and July and august for increase in the revenue.</a:t>
            </a:r>
          </a:p>
          <a:p>
            <a:pPr marL="285750" indent="-285750" algn="just">
              <a:lnSpc>
                <a:spcPct val="100000"/>
              </a:lnSpc>
              <a:spcBef>
                <a:spcPts val="0"/>
              </a:spcBef>
              <a:buFont typeface="Arial" panose="020B0604020202020204" pitchFamily="34" charset="0"/>
              <a:buChar char="•"/>
            </a:pP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Increase inventory to maintain proper stock of DVDs for customer satisfaction</a:t>
            </a:r>
          </a:p>
          <a:p>
            <a:pPr marL="285750" indent="-285750" algn="just">
              <a:lnSpc>
                <a:spcPct val="100000"/>
              </a:lnSpc>
              <a:spcBef>
                <a:spcPts val="0"/>
              </a:spcBef>
              <a:buFont typeface="Arial" panose="020B0604020202020204" pitchFamily="34" charset="0"/>
              <a:buChar char="•"/>
            </a:pP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Develop The films in different languages to acquire the different  country customers because everyone wants to prefer native language</a:t>
            </a:r>
          </a:p>
          <a:p>
            <a:pPr marL="285750" indent="-285750" algn="just">
              <a:lnSpc>
                <a:spcPct val="100000"/>
              </a:lnSpc>
              <a:spcBef>
                <a:spcPts val="0"/>
              </a:spcBef>
              <a:buFont typeface="Arial" panose="020B0604020202020204" pitchFamily="34" charset="0"/>
              <a:buChar char="•"/>
            </a:pPr>
            <a:r>
              <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rPr>
              <a:t>Staff also increase to maintain store and customers </a:t>
            </a:r>
          </a:p>
          <a:p>
            <a:pPr marL="285750" indent="-285750">
              <a:lnSpc>
                <a:spcPct val="100000"/>
              </a:lnSpc>
              <a:spcBef>
                <a:spcPts val="0"/>
              </a:spcBef>
              <a:buFont typeface="Arial" panose="020B0604020202020204" pitchFamily="34" charset="0"/>
              <a:buChar char="•"/>
            </a:pPr>
            <a:endParaRPr lang="en-IN"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endParaRPr lang="en-IN" sz="1800" dirty="0">
              <a:solidFill>
                <a:schemeClr val="accent6">
                  <a:lumMod val="90000"/>
                  <a:lumOff val="1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124521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096000" y="2016579"/>
            <a:ext cx="5853830" cy="2775857"/>
          </a:xfrm>
        </p:spPr>
        <p:txBody>
          <a:bodyPr/>
          <a:lstStyle/>
          <a:p>
            <a:r>
              <a:rPr lang="en-US" sz="4000" dirty="0"/>
              <a:t>Exploratory Data Analysis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3287563"/>
            <a:ext cx="1570612" cy="445194"/>
          </a:xfrm>
        </p:spPr>
        <p:txBody>
          <a:bodyPr/>
          <a:lstStyle/>
          <a:p>
            <a:r>
              <a:rPr lang="en-US" dirty="0" err="1"/>
              <a:t>Sql</a:t>
            </a:r>
            <a:r>
              <a:rPr lang="en-US" dirty="0"/>
              <a:t> Queries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96D911-48FF-AA80-8ACB-74DCF9E0D118}"/>
              </a:ext>
            </a:extLst>
          </p:cNvPr>
          <p:cNvSpPr>
            <a:spLocks noGrp="1"/>
          </p:cNvSpPr>
          <p:nvPr>
            <p:ph type="ftr" sz="quarter" idx="30"/>
          </p:nvPr>
        </p:nvSpPr>
        <p:spPr/>
        <p:txBody>
          <a:bodyPr/>
          <a:lstStyle/>
          <a:p>
            <a:r>
              <a:rPr lang="en-US" dirty="0"/>
              <a:t>Movie Rental Analysis</a:t>
            </a:r>
          </a:p>
        </p:txBody>
      </p:sp>
      <p:sp>
        <p:nvSpPr>
          <p:cNvPr id="5" name="Slide Number Placeholder 4">
            <a:extLst>
              <a:ext uri="{FF2B5EF4-FFF2-40B4-BE49-F238E27FC236}">
                <a16:creationId xmlns:a16="http://schemas.microsoft.com/office/drawing/2014/main" id="{449B432F-7A18-D5EF-6B4A-151418712A90}"/>
              </a:ext>
            </a:extLst>
          </p:cNvPr>
          <p:cNvSpPr>
            <a:spLocks noGrp="1"/>
          </p:cNvSpPr>
          <p:nvPr>
            <p:ph type="sldNum" sz="quarter" idx="31"/>
          </p:nvPr>
        </p:nvSpPr>
        <p:spPr/>
        <p:txBody>
          <a:bodyPr/>
          <a:lstStyle/>
          <a:p>
            <a:fld id="{47FEACEE-25B4-4A2D-B147-27296E36371D}" type="slidenum">
              <a:rPr lang="en-US" altLang="zh-CN" noProof="0" smtClean="0"/>
              <a:pPr/>
              <a:t>40</a:t>
            </a:fld>
            <a:endParaRPr lang="en-US" altLang="zh-CN" noProof="0" dirty="0"/>
          </a:p>
        </p:txBody>
      </p:sp>
      <p:grpSp>
        <p:nvGrpSpPr>
          <p:cNvPr id="8" name="Group 7">
            <a:extLst>
              <a:ext uri="{FF2B5EF4-FFF2-40B4-BE49-F238E27FC236}">
                <a16:creationId xmlns:a16="http://schemas.microsoft.com/office/drawing/2014/main" id="{C0207895-AF56-2C8E-264D-D888C3932E8F}"/>
              </a:ext>
            </a:extLst>
          </p:cNvPr>
          <p:cNvGrpSpPr>
            <a:grpSpLocks noGrp="1" noUngrp="1" noRot="1" noMove="1" noResize="1"/>
          </p:cNvGrpSpPr>
          <p:nvPr/>
        </p:nvGrpSpPr>
        <p:grpSpPr>
          <a:xfrm rot="7464443">
            <a:off x="10340820" y="271214"/>
            <a:ext cx="1858584" cy="1654080"/>
            <a:chOff x="8892158" y="449600"/>
            <a:chExt cx="3364702" cy="2994477"/>
          </a:xfrm>
          <a:effectLst>
            <a:outerShdw blurRad="228600" dist="38100" dir="5400000" algn="t" rotWithShape="0">
              <a:prstClr val="black">
                <a:alpha val="40000"/>
              </a:prstClr>
            </a:outerShdw>
            <a:reflection blurRad="101600" stA="39000" endPos="67000" dir="5400000" sy="-100000" algn="bl" rotWithShape="0"/>
          </a:effectLst>
          <a:scene3d>
            <a:camera prst="orthographicFront">
              <a:rot lat="0" lon="20999997" rev="0"/>
            </a:camera>
            <a:lightRig rig="threePt" dir="t"/>
          </a:scene3d>
        </p:grpSpPr>
        <p:sp>
          <p:nvSpPr>
            <p:cNvPr id="9" name="Hexagon 8">
              <a:extLst>
                <a:ext uri="{FF2B5EF4-FFF2-40B4-BE49-F238E27FC236}">
                  <a16:creationId xmlns:a16="http://schemas.microsoft.com/office/drawing/2014/main" id="{D1BE503C-51E7-94F9-E60F-A3566928AB2E}"/>
                </a:ext>
              </a:extLst>
            </p:cNvPr>
            <p:cNvSpPr>
              <a:spLocks noGrp="1" noRot="1" noMove="1" noResize="1" noEditPoints="1" noAdjustHandles="1" noChangeArrowheads="1" noChangeShapeType="1"/>
            </p:cNvSpPr>
            <p:nvPr/>
          </p:nvSpPr>
          <p:spPr>
            <a:xfrm rot="20912311">
              <a:off x="10217403" y="1625258"/>
              <a:ext cx="2039457" cy="1818819"/>
            </a:xfrm>
            <a:prstGeom prst="hexagon">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Hexagon 9">
              <a:extLst>
                <a:ext uri="{FF2B5EF4-FFF2-40B4-BE49-F238E27FC236}">
                  <a16:creationId xmlns:a16="http://schemas.microsoft.com/office/drawing/2014/main" id="{32B0B13F-7698-1DF7-526A-BA47668A4BC2}"/>
                </a:ext>
              </a:extLst>
            </p:cNvPr>
            <p:cNvSpPr>
              <a:spLocks noGrp="1" noRot="1" noMove="1" noResize="1" noEditPoints="1" noAdjustHandles="1" noChangeArrowheads="1" noChangeShapeType="1"/>
            </p:cNvSpPr>
            <p:nvPr/>
          </p:nvSpPr>
          <p:spPr>
            <a:xfrm rot="20912311">
              <a:off x="8892158" y="1247888"/>
              <a:ext cx="2039457" cy="1818819"/>
            </a:xfrm>
            <a:prstGeom prst="hexagon">
              <a:avLst/>
            </a:prstGeom>
            <a:noFill/>
            <a:ln>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Hexagon 10">
              <a:extLst>
                <a:ext uri="{FF2B5EF4-FFF2-40B4-BE49-F238E27FC236}">
                  <a16:creationId xmlns:a16="http://schemas.microsoft.com/office/drawing/2014/main" id="{04F4F20A-D9C5-ADC5-11B9-B26BB786DFEB}"/>
                </a:ext>
              </a:extLst>
            </p:cNvPr>
            <p:cNvSpPr>
              <a:spLocks noGrp="1" noRot="1" noMove="1" noResize="1" noEditPoints="1" noAdjustHandles="1" noChangeArrowheads="1" noChangeShapeType="1"/>
            </p:cNvSpPr>
            <p:nvPr/>
          </p:nvSpPr>
          <p:spPr>
            <a:xfrm rot="20912311">
              <a:off x="9900901" y="449600"/>
              <a:ext cx="2039457" cy="1818819"/>
            </a:xfrm>
            <a:prstGeom prst="hexagon">
              <a:avLst/>
            </a:prstGeom>
            <a:noFill/>
            <a:ln w="63500">
              <a:solidFill>
                <a:schemeClr val="accent2">
                  <a:lumMod val="50000"/>
                </a:schemeClr>
              </a:solidFill>
            </a:ln>
            <a:effectLst>
              <a:reflection blurRad="101600" stA="38000" endPos="72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2" name="Content Placeholder 2">
            <a:extLst>
              <a:ext uri="{FF2B5EF4-FFF2-40B4-BE49-F238E27FC236}">
                <a16:creationId xmlns:a16="http://schemas.microsoft.com/office/drawing/2014/main" id="{C82BE112-FFE9-EF7B-2095-6A4E23BBB2E8}"/>
              </a:ext>
            </a:extLst>
          </p:cNvPr>
          <p:cNvSpPr txBox="1">
            <a:spLocks/>
          </p:cNvSpPr>
          <p:nvPr/>
        </p:nvSpPr>
        <p:spPr>
          <a:xfrm>
            <a:off x="2184789" y="3388320"/>
            <a:ext cx="8877300" cy="14681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accent2">
                    <a:lumMod val="50000"/>
                  </a:schemeClr>
                </a:solidFill>
                <a:latin typeface="Tenorite" panose="00000500000000000000" pitchFamily="2" charset="0"/>
              </a:rPr>
              <a:t>Project on GitHub: </a:t>
            </a:r>
          </a:p>
          <a:p>
            <a:pPr algn="l"/>
            <a:endParaRPr lang="en-US" dirty="0">
              <a:solidFill>
                <a:schemeClr val="accent2">
                  <a:lumMod val="50000"/>
                </a:schemeClr>
              </a:solidFill>
              <a:latin typeface="Tenorite" panose="00000500000000000000" pitchFamily="2" charset="0"/>
            </a:endParaRPr>
          </a:p>
        </p:txBody>
      </p:sp>
      <p:grpSp>
        <p:nvGrpSpPr>
          <p:cNvPr id="13" name="Group 12">
            <a:extLst>
              <a:ext uri="{FF2B5EF4-FFF2-40B4-BE49-F238E27FC236}">
                <a16:creationId xmlns:a16="http://schemas.microsoft.com/office/drawing/2014/main" id="{D2DA1265-96E0-298E-591E-52F12CBA147F}"/>
              </a:ext>
            </a:extLst>
          </p:cNvPr>
          <p:cNvGrpSpPr/>
          <p:nvPr/>
        </p:nvGrpSpPr>
        <p:grpSpPr>
          <a:xfrm>
            <a:off x="2272967" y="1110298"/>
            <a:ext cx="3907564" cy="705894"/>
            <a:chOff x="1179693" y="1216752"/>
            <a:chExt cx="3907564" cy="705894"/>
          </a:xfrm>
        </p:grpSpPr>
        <p:sp>
          <p:nvSpPr>
            <p:cNvPr id="14" name="Title 1">
              <a:extLst>
                <a:ext uri="{FF2B5EF4-FFF2-40B4-BE49-F238E27FC236}">
                  <a16:creationId xmlns:a16="http://schemas.microsoft.com/office/drawing/2014/main" id="{4A7E3E77-A314-6204-66FB-18A1014B7F77}"/>
                </a:ext>
              </a:extLst>
            </p:cNvPr>
            <p:cNvSpPr txBox="1">
              <a:spLocks/>
            </p:cNvSpPr>
            <p:nvPr/>
          </p:nvSpPr>
          <p:spPr>
            <a:xfrm>
              <a:off x="1333499" y="1216752"/>
              <a:ext cx="3753758" cy="7058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chemeClr val="accent2">
                      <a:lumMod val="50000"/>
                    </a:schemeClr>
                  </a:solidFill>
                  <a:latin typeface="Tenorite" panose="00000500000000000000" pitchFamily="2" charset="0"/>
                </a:rPr>
                <a:t>APPENDIX</a:t>
              </a:r>
            </a:p>
          </p:txBody>
        </p:sp>
        <p:sp>
          <p:nvSpPr>
            <p:cNvPr id="15" name="Rectangle 14">
              <a:extLst>
                <a:ext uri="{FF2B5EF4-FFF2-40B4-BE49-F238E27FC236}">
                  <a16:creationId xmlns:a16="http://schemas.microsoft.com/office/drawing/2014/main" id="{5ED53DD1-4B57-EB73-9EDB-0C13704EF239}"/>
                </a:ext>
              </a:extLst>
            </p:cNvPr>
            <p:cNvSpPr/>
            <p:nvPr/>
          </p:nvSpPr>
          <p:spPr>
            <a:xfrm>
              <a:off x="1179693" y="1439474"/>
              <a:ext cx="104862" cy="43392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6" name="TextBox 15">
            <a:extLst>
              <a:ext uri="{FF2B5EF4-FFF2-40B4-BE49-F238E27FC236}">
                <a16:creationId xmlns:a16="http://schemas.microsoft.com/office/drawing/2014/main" id="{34565E1A-FE16-293A-8AF7-EA8A16EEF8D1}"/>
              </a:ext>
            </a:extLst>
          </p:cNvPr>
          <p:cNvSpPr txBox="1"/>
          <p:nvPr/>
        </p:nvSpPr>
        <p:spPr>
          <a:xfrm>
            <a:off x="2680411" y="3846522"/>
            <a:ext cx="7000240" cy="369332"/>
          </a:xfrm>
          <a:prstGeom prst="rect">
            <a:avLst/>
          </a:prstGeom>
          <a:noFill/>
        </p:spPr>
        <p:txBody>
          <a:bodyPr wrap="square">
            <a:spAutoFit/>
          </a:bodyPr>
          <a:lstStyle/>
          <a:p>
            <a:r>
              <a:rPr lang="en-IN" dirty="0">
                <a:solidFill>
                  <a:srgbClr val="263E5A"/>
                </a:solidFill>
                <a:hlinkClick r:id="rId2">
                  <a:extLst>
                    <a:ext uri="{A12FA001-AC4F-418D-AE19-62706E023703}">
                      <ahyp:hlinkClr xmlns:ahyp="http://schemas.microsoft.com/office/drawing/2018/hyperlinkcolor" val="tx"/>
                    </a:ext>
                  </a:extLst>
                </a:hlinkClick>
              </a:rPr>
              <a:t>https://github.com/Naveenkumar9959/Movie-Rental-Analysis</a:t>
            </a:r>
            <a:endParaRPr lang="en-IN" dirty="0">
              <a:solidFill>
                <a:srgbClr val="263E5A"/>
              </a:solidFill>
            </a:endParaRPr>
          </a:p>
        </p:txBody>
      </p:sp>
    </p:spTree>
    <p:extLst>
      <p:ext uri="{BB962C8B-B14F-4D97-AF65-F5344CB8AC3E}">
        <p14:creationId xmlns:p14="http://schemas.microsoft.com/office/powerpoint/2010/main" val="1604079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41951"/>
            <a:ext cx="10515600" cy="469954"/>
          </a:xfrm>
        </p:spPr>
        <p:txBody>
          <a:bodyPr/>
          <a:lstStyle/>
          <a:p>
            <a:r>
              <a:rPr lang="en-US" sz="1800" dirty="0"/>
              <a:t>1.What are the purchasing patterns of new customers versus repeat customers?</a:t>
            </a:r>
          </a:p>
        </p:txBody>
      </p:sp>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p:txBody>
          <a:bodyPr/>
          <a:lstStyle/>
          <a:p>
            <a:r>
              <a:rPr lang="en-US" dirty="0"/>
              <a:t>Movie Rental Analysis</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pic>
        <p:nvPicPr>
          <p:cNvPr id="7" name="Picture 6">
            <a:extLst>
              <a:ext uri="{FF2B5EF4-FFF2-40B4-BE49-F238E27FC236}">
                <a16:creationId xmlns:a16="http://schemas.microsoft.com/office/drawing/2014/main" id="{BCD645B9-FD5F-6867-E014-BBAB25544626}"/>
              </a:ext>
            </a:extLst>
          </p:cNvPr>
          <p:cNvPicPr>
            <a:picLocks noChangeAspect="1"/>
          </p:cNvPicPr>
          <p:nvPr/>
        </p:nvPicPr>
        <p:blipFill>
          <a:blip r:embed="rId3"/>
          <a:stretch>
            <a:fillRect/>
          </a:stretch>
        </p:blipFill>
        <p:spPr>
          <a:xfrm>
            <a:off x="484631" y="815661"/>
            <a:ext cx="6333995" cy="5246936"/>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3BD5181C-E8A7-DF9F-AD91-9005B00F057C}"/>
              </a:ext>
            </a:extLst>
          </p:cNvPr>
          <p:cNvSpPr txBox="1"/>
          <p:nvPr/>
        </p:nvSpPr>
        <p:spPr>
          <a:xfrm>
            <a:off x="6976997" y="1102289"/>
            <a:ext cx="4730371" cy="4847573"/>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BDF9F904-D459-D3EB-65C0-A73E668C32AF}"/>
              </a:ext>
            </a:extLst>
          </p:cNvPr>
          <p:cNvSpPr txBox="1"/>
          <p:nvPr/>
        </p:nvSpPr>
        <p:spPr>
          <a:xfrm>
            <a:off x="7206494" y="4463594"/>
            <a:ext cx="4271375" cy="2031325"/>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800" dirty="0">
                <a:solidFill>
                  <a:srgbClr val="002060"/>
                </a:solidFill>
                <a:latin typeface="Posterama" panose="020B0504020200020000" pitchFamily="34" charset="0"/>
                <a:ea typeface="微软雅黑"/>
                <a:cs typeface="Posterama" panose="020B0504020200020000" pitchFamily="34" charset="0"/>
              </a:rPr>
              <a:t>Examine the Rents and Revenue (or basket size) for new customers versus repeat customers. Repeat customers may tend to Rent </a:t>
            </a:r>
            <a:r>
              <a:rPr lang="en-US" dirty="0">
                <a:solidFill>
                  <a:srgbClr val="002060"/>
                </a:solidFill>
                <a:latin typeface="Posterama" panose="020B0504020200020000" pitchFamily="34" charset="0"/>
                <a:ea typeface="微软雅黑"/>
                <a:cs typeface="Posterama" panose="020B0504020200020000" pitchFamily="34" charset="0"/>
              </a:rPr>
              <a:t>87% </a:t>
            </a:r>
            <a:r>
              <a:rPr lang="en-US" sz="1800" dirty="0">
                <a:solidFill>
                  <a:srgbClr val="002060"/>
                </a:solidFill>
                <a:latin typeface="Posterama" panose="020B0504020200020000" pitchFamily="34" charset="0"/>
                <a:ea typeface="微软雅黑"/>
                <a:cs typeface="Posterama" panose="020B0504020200020000" pitchFamily="34" charset="0"/>
              </a:rPr>
              <a:t> Rents and revenue on total amount</a:t>
            </a:r>
          </a:p>
          <a:p>
            <a:pPr marL="285750" indent="-285750">
              <a:lnSpc>
                <a:spcPct val="100000"/>
              </a:lnSpc>
              <a:spcBef>
                <a:spcPts val="0"/>
              </a:spcBef>
              <a:buFont typeface="Arial" panose="020B0604020202020204" pitchFamily="34" charset="0"/>
              <a:buChar char="•"/>
            </a:pPr>
            <a:r>
              <a:rPr lang="en-US" dirty="0">
                <a:solidFill>
                  <a:srgbClr val="002060"/>
                </a:solidFill>
                <a:latin typeface="Posterama" panose="020B0504020200020000" pitchFamily="34" charset="0"/>
                <a:ea typeface="微软雅黑"/>
                <a:cs typeface="Posterama" panose="020B0504020200020000" pitchFamily="34" charset="0"/>
              </a:rPr>
              <a:t>New Customers have only 13 % rents and revenue</a:t>
            </a:r>
            <a:endParaRPr lang="en-IN" sz="1800" dirty="0">
              <a:solidFill>
                <a:srgbClr val="002060"/>
              </a:solidFill>
              <a:latin typeface="Posterama" panose="020B0504020200020000" pitchFamily="34" charset="0"/>
              <a:ea typeface="微软雅黑"/>
              <a:cs typeface="Posterama" panose="020B0504020200020000" pitchFamily="34" charset="0"/>
            </a:endParaRPr>
          </a:p>
        </p:txBody>
      </p:sp>
      <p:pic>
        <p:nvPicPr>
          <p:cNvPr id="13" name="Picture 12">
            <a:extLst>
              <a:ext uri="{FF2B5EF4-FFF2-40B4-BE49-F238E27FC236}">
                <a16:creationId xmlns:a16="http://schemas.microsoft.com/office/drawing/2014/main" id="{04B21C7E-F1D9-C140-2EA2-8AAB3762F223}"/>
              </a:ext>
            </a:extLst>
          </p:cNvPr>
          <p:cNvPicPr>
            <a:picLocks noChangeAspect="1"/>
          </p:cNvPicPr>
          <p:nvPr/>
        </p:nvPicPr>
        <p:blipFill>
          <a:blip r:embed="rId4"/>
          <a:stretch>
            <a:fillRect/>
          </a:stretch>
        </p:blipFill>
        <p:spPr>
          <a:xfrm>
            <a:off x="7194439" y="908138"/>
            <a:ext cx="4458322" cy="1352739"/>
          </a:xfrm>
          <a:prstGeom prst="rect">
            <a:avLst/>
          </a:prstGeom>
        </p:spPr>
      </p:pic>
      <p:graphicFrame>
        <p:nvGraphicFramePr>
          <p:cNvPr id="17" name="Chart 16">
            <a:extLst>
              <a:ext uri="{FF2B5EF4-FFF2-40B4-BE49-F238E27FC236}">
                <a16:creationId xmlns:a16="http://schemas.microsoft.com/office/drawing/2014/main" id="{BE7A378A-C2F6-CE02-F90E-5126674D5FCE}"/>
              </a:ext>
            </a:extLst>
          </p:cNvPr>
          <p:cNvGraphicFramePr/>
          <p:nvPr>
            <p:extLst>
              <p:ext uri="{D42A27DB-BD31-4B8C-83A1-F6EECF244321}">
                <p14:modId xmlns:p14="http://schemas.microsoft.com/office/powerpoint/2010/main" val="2380161323"/>
              </p:ext>
            </p:extLst>
          </p:nvPr>
        </p:nvGraphicFramePr>
        <p:xfrm>
          <a:off x="7700412" y="2455027"/>
          <a:ext cx="2991557" cy="174050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182918"/>
            <a:ext cx="10889796" cy="365125"/>
          </a:xfrm>
        </p:spPr>
        <p:txBody>
          <a:bodyPr/>
          <a:lstStyle/>
          <a:p>
            <a:r>
              <a:rPr lang="en-US" sz="2000" dirty="0"/>
              <a:t>2.Which films have the highest rental rates and are most in demand?</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Movie Rental Analysis</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pic>
        <p:nvPicPr>
          <p:cNvPr id="6" name="Picture 5">
            <a:extLst>
              <a:ext uri="{FF2B5EF4-FFF2-40B4-BE49-F238E27FC236}">
                <a16:creationId xmlns:a16="http://schemas.microsoft.com/office/drawing/2014/main" id="{95CDFB09-5156-8E9B-A5B0-F9EFA5E59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33" y="569309"/>
            <a:ext cx="6458428" cy="274805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6A162BC-42F9-3D1A-6EC6-96AD4F469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31" y="3540642"/>
            <a:ext cx="6458429" cy="2048192"/>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5606A3B9-5E03-7A87-A89E-E172310EA12F}"/>
              </a:ext>
            </a:extLst>
          </p:cNvPr>
          <p:cNvSpPr txBox="1"/>
          <p:nvPr/>
        </p:nvSpPr>
        <p:spPr>
          <a:xfrm>
            <a:off x="7644809" y="776177"/>
            <a:ext cx="4338084" cy="2585323"/>
          </a:xfrm>
          <a:prstGeom prst="rect">
            <a:avLst/>
          </a:prstGeom>
        </p:spPr>
        <p:txBody>
          <a:bodyPr wrap="square" rtlCol="0">
            <a:spAutoFit/>
          </a:bodyPr>
          <a:lstStyle/>
          <a:p>
            <a:r>
              <a:rPr lang="en-IN" sz="1800" i="1" baseline="0" dirty="0">
                <a:solidFill>
                  <a:srgbClr val="002060"/>
                </a:solidFill>
              </a:rPr>
              <a:t>                                   </a:t>
            </a:r>
            <a:r>
              <a:rPr lang="en-IN" dirty="0">
                <a:solidFill>
                  <a:srgbClr val="002060"/>
                </a:solidFill>
                <a:latin typeface="Posterama" panose="020B0504020200020000" pitchFamily="34" charset="0"/>
                <a:ea typeface="微软雅黑"/>
                <a:cs typeface="Posterama" panose="020B0504020200020000" pitchFamily="34" charset="0"/>
              </a:rPr>
              <a:t>(no of movies )</a:t>
            </a:r>
            <a:endParaRPr lang="en-IN" sz="1800" i="1" baseline="0" dirty="0">
              <a:solidFill>
                <a:srgbClr val="002060"/>
              </a:solidFill>
            </a:endParaRPr>
          </a:p>
          <a:p>
            <a:r>
              <a:rPr lang="en-IN" sz="1800" i="1" baseline="0" dirty="0">
                <a:solidFill>
                  <a:srgbClr val="002060"/>
                </a:solidFill>
              </a:rPr>
              <a:t>* </a:t>
            </a:r>
            <a:r>
              <a:rPr lang="en-IN" dirty="0">
                <a:solidFill>
                  <a:srgbClr val="002060"/>
                </a:solidFill>
                <a:latin typeface="Posterama" panose="020B0504020200020000" pitchFamily="34" charset="0"/>
                <a:ea typeface="微软雅黑"/>
                <a:cs typeface="Posterama" panose="020B0504020200020000" pitchFamily="34" charset="0"/>
              </a:rPr>
              <a:t>as per the rentals rates  0.99 - 341</a:t>
            </a:r>
          </a:p>
          <a:p>
            <a:r>
              <a:rPr lang="en-IN" dirty="0">
                <a:solidFill>
                  <a:srgbClr val="002060"/>
                </a:solidFill>
                <a:latin typeface="Posterama" panose="020B0504020200020000" pitchFamily="34" charset="0"/>
                <a:ea typeface="微软雅黑"/>
                <a:cs typeface="Posterama" panose="020B0504020200020000" pitchFamily="34" charset="0"/>
              </a:rPr>
              <a:t>                                               2.99 - 336</a:t>
            </a:r>
          </a:p>
          <a:p>
            <a:r>
              <a:rPr lang="en-IN" dirty="0">
                <a:solidFill>
                  <a:srgbClr val="002060"/>
                </a:solidFill>
                <a:latin typeface="Posterama" panose="020B0504020200020000" pitchFamily="34" charset="0"/>
                <a:ea typeface="微软雅黑"/>
                <a:cs typeface="Posterama" panose="020B0504020200020000" pitchFamily="34" charset="0"/>
              </a:rPr>
              <a:t>                                              4.99 - 323  * BUCKET BROTHERHOOD , SCALAWAG DUCK ,APACHE DIVINE, GOODFELLAS SALUTE, WIFE TURN </a:t>
            </a:r>
          </a:p>
          <a:p>
            <a:pPr marL="0" indent="0" algn="ctr">
              <a:lnSpc>
                <a:spcPct val="100000"/>
              </a:lnSpc>
              <a:spcBef>
                <a:spcPts val="0"/>
              </a:spcBef>
              <a:buFontTx/>
              <a:buNone/>
            </a:pPr>
            <a:r>
              <a:rPr lang="en-IN" sz="1800" dirty="0">
                <a:solidFill>
                  <a:prstClr val="white"/>
                </a:solidFill>
                <a:latin typeface="Posterama" panose="020B0504020200020000" pitchFamily="34" charset="0"/>
                <a:ea typeface="微软雅黑"/>
                <a:cs typeface="Posterama" panose="020B0504020200020000" pitchFamily="34" charset="0"/>
              </a:rPr>
              <a:t> </a:t>
            </a:r>
            <a:endParaRPr lang="en-IN"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en-IN" sz="1800" dirty="0">
                <a:solidFill>
                  <a:srgbClr val="002060"/>
                </a:solidFill>
                <a:latin typeface="Posterama" panose="020B0504020200020000" pitchFamily="34" charset="0"/>
                <a:ea typeface="微软雅黑"/>
                <a:cs typeface="Posterama" panose="020B0504020200020000" pitchFamily="34" charset="0"/>
              </a:rPr>
              <a:t>These are leading films in DVD store </a:t>
            </a:r>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dirty="0"/>
              <a:t>Movie Rental Analysis</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7</a:t>
            </a:fld>
            <a:endParaRPr lang="en-US" altLang="zh-CN" dirty="0"/>
          </a:p>
        </p:txBody>
      </p:sp>
      <p:sp>
        <p:nvSpPr>
          <p:cNvPr id="37" name="Title 2">
            <a:extLst>
              <a:ext uri="{FF2B5EF4-FFF2-40B4-BE49-F238E27FC236}">
                <a16:creationId xmlns:a16="http://schemas.microsoft.com/office/drawing/2014/main" id="{FFC3C571-FAFF-429F-0CA8-53E520840BEF}"/>
              </a:ext>
            </a:extLst>
          </p:cNvPr>
          <p:cNvSpPr>
            <a:spLocks noGrp="1"/>
          </p:cNvSpPr>
          <p:nvPr>
            <p:ph type="title"/>
          </p:nvPr>
        </p:nvSpPr>
        <p:spPr>
          <a:xfrm>
            <a:off x="0" y="0"/>
            <a:ext cx="8825023" cy="574158"/>
          </a:xfrm>
        </p:spPr>
        <p:txBody>
          <a:bodyPr/>
          <a:lstStyle/>
          <a:p>
            <a:r>
              <a:rPr lang="en-US" sz="2000" dirty="0"/>
              <a:t>4. Are there seasonal trends in customer behavior across different locations?</a:t>
            </a:r>
          </a:p>
        </p:txBody>
      </p:sp>
      <p:pic>
        <p:nvPicPr>
          <p:cNvPr id="38" name="Picture 37">
            <a:extLst>
              <a:ext uri="{FF2B5EF4-FFF2-40B4-BE49-F238E27FC236}">
                <a16:creationId xmlns:a16="http://schemas.microsoft.com/office/drawing/2014/main" id="{C208040B-DBF4-904E-32B6-720879471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33" y="602379"/>
            <a:ext cx="5756680" cy="5532607"/>
          </a:xfrm>
          <a:prstGeom prst="rect">
            <a:avLst/>
          </a:prstGeom>
          <a:ln>
            <a:noFill/>
          </a:ln>
          <a:effectLst>
            <a:outerShdw blurRad="190500" algn="tl" rotWithShape="0">
              <a:srgbClr val="000000">
                <a:alpha val="70000"/>
              </a:srgbClr>
            </a:outerShdw>
          </a:effectLst>
        </p:spPr>
      </p:pic>
      <p:pic>
        <p:nvPicPr>
          <p:cNvPr id="40" name="Picture 39">
            <a:extLst>
              <a:ext uri="{FF2B5EF4-FFF2-40B4-BE49-F238E27FC236}">
                <a16:creationId xmlns:a16="http://schemas.microsoft.com/office/drawing/2014/main" id="{DC3E386B-1C61-FC12-F49E-B9B5F16F7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004" y="602379"/>
            <a:ext cx="5597193" cy="1385909"/>
          </a:xfrm>
          <a:prstGeom prst="rect">
            <a:avLst/>
          </a:prstGeom>
          <a:ln>
            <a:noFill/>
          </a:ln>
          <a:effectLst>
            <a:outerShdw blurRad="190500" algn="tl" rotWithShape="0">
              <a:srgbClr val="000000">
                <a:alpha val="70000"/>
              </a:srgbClr>
            </a:outerShdw>
          </a:effectLst>
        </p:spPr>
      </p:pic>
      <p:graphicFrame>
        <p:nvGraphicFramePr>
          <p:cNvPr id="41" name="Chart 40">
            <a:extLst>
              <a:ext uri="{FF2B5EF4-FFF2-40B4-BE49-F238E27FC236}">
                <a16:creationId xmlns:a16="http://schemas.microsoft.com/office/drawing/2014/main" id="{83FEBE7E-742D-9AED-E928-DF8173204C4F}"/>
              </a:ext>
            </a:extLst>
          </p:cNvPr>
          <p:cNvGraphicFramePr>
            <a:graphicFrameLocks/>
          </p:cNvGraphicFramePr>
          <p:nvPr>
            <p:extLst>
              <p:ext uri="{D42A27DB-BD31-4B8C-83A1-F6EECF244321}">
                <p14:modId xmlns:p14="http://schemas.microsoft.com/office/powerpoint/2010/main" val="2610245877"/>
              </p:ext>
            </p:extLst>
          </p:nvPr>
        </p:nvGraphicFramePr>
        <p:xfrm>
          <a:off x="7592570" y="4954687"/>
          <a:ext cx="3021602" cy="1628358"/>
        </p:xfrm>
        <a:graphic>
          <a:graphicData uri="http://schemas.openxmlformats.org/drawingml/2006/chart">
            <c:chart xmlns:c="http://schemas.openxmlformats.org/drawingml/2006/chart" xmlns:r="http://schemas.openxmlformats.org/officeDocument/2006/relationships" r:id="rId5"/>
          </a:graphicData>
        </a:graphic>
      </p:graphicFrame>
      <p:sp>
        <p:nvSpPr>
          <p:cNvPr id="42" name="TextBox 41">
            <a:extLst>
              <a:ext uri="{FF2B5EF4-FFF2-40B4-BE49-F238E27FC236}">
                <a16:creationId xmlns:a16="http://schemas.microsoft.com/office/drawing/2014/main" id="{3E73E76B-74C2-D922-0531-521C29719C7E}"/>
              </a:ext>
            </a:extLst>
          </p:cNvPr>
          <p:cNvSpPr txBox="1"/>
          <p:nvPr/>
        </p:nvSpPr>
        <p:spPr>
          <a:xfrm>
            <a:off x="6903740" y="2087432"/>
            <a:ext cx="5200241" cy="2893100"/>
          </a:xfrm>
          <a:prstGeom prst="rect">
            <a:avLst/>
          </a:prstGeom>
        </p:spPr>
        <p:txBody>
          <a:bodyPr wrap="square" rtlCol="0">
            <a:spAutoFit/>
          </a:bodyPr>
          <a:lstStyle/>
          <a:p>
            <a:pPr marL="0" indent="0">
              <a:lnSpc>
                <a:spcPct val="100000"/>
              </a:lnSpc>
              <a:spcBef>
                <a:spcPts val="0"/>
              </a:spcBef>
              <a:buFontTx/>
              <a:buNone/>
            </a:pPr>
            <a:r>
              <a:rPr lang="en-US" sz="1400" dirty="0">
                <a:solidFill>
                  <a:srgbClr val="002060"/>
                </a:solidFill>
                <a:latin typeface="Posterama" panose="020B0504020200020000" pitchFamily="34" charset="0"/>
                <a:ea typeface="微软雅黑"/>
                <a:cs typeface="Posterama" panose="020B0504020200020000" pitchFamily="34" charset="0"/>
              </a:rPr>
              <a:t>* Summer break in Canada typically lasts from late June to early September, and is usually 8–10 weeks long.</a:t>
            </a:r>
          </a:p>
          <a:p>
            <a:pPr>
              <a:lnSpc>
                <a:spcPct val="100000"/>
              </a:lnSpc>
              <a:spcBef>
                <a:spcPts val="0"/>
              </a:spcBef>
            </a:pPr>
            <a:r>
              <a:rPr lang="en-IN" sz="1400" dirty="0">
                <a:solidFill>
                  <a:srgbClr val="002060"/>
                </a:solidFill>
                <a:latin typeface="Posterama" panose="020B0504020200020000" pitchFamily="34" charset="0"/>
                <a:ea typeface="微软雅黑"/>
                <a:cs typeface="Posterama" panose="020B0504020200020000" pitchFamily="34" charset="0"/>
              </a:rPr>
              <a:t>* Holiday periods often see an increase in movie rentals as people have more leisure time and may gather with friends and family.</a:t>
            </a:r>
          </a:p>
          <a:p>
            <a:r>
              <a:rPr lang="en-IN" sz="1400" dirty="0">
                <a:solidFill>
                  <a:srgbClr val="002060"/>
                </a:solidFill>
                <a:latin typeface="Posterama" panose="020B0504020200020000" pitchFamily="34" charset="0"/>
                <a:ea typeface="微软雅黑"/>
                <a:cs typeface="Posterama" panose="020B0504020200020000" pitchFamily="34" charset="0"/>
              </a:rPr>
              <a:t>*  Australia's seasons are at opposite to Canada means June to August is winter is Australia. during colder months, customers might prefer staying indoors and renting movies, leading to higher demand. </a:t>
            </a:r>
          </a:p>
          <a:p>
            <a:r>
              <a:rPr lang="en-IN" sz="1400" dirty="0">
                <a:solidFill>
                  <a:srgbClr val="002060"/>
                </a:solidFill>
                <a:latin typeface="Posterama" panose="020B0504020200020000" pitchFamily="34" charset="0"/>
                <a:ea typeface="微软雅黑"/>
                <a:cs typeface="Posterama" panose="020B0504020200020000" pitchFamily="34" charset="0"/>
              </a:rPr>
              <a:t>* Movie rental companies may offer promotions or discounts during the winter season to attract customers, particularly during school holidays or on weekends when people are more likely to stay indoors.</a:t>
            </a:r>
          </a:p>
        </p:txBody>
      </p:sp>
    </p:spTree>
    <p:extLst>
      <p:ext uri="{BB962C8B-B14F-4D97-AF65-F5344CB8AC3E}">
        <p14:creationId xmlns:p14="http://schemas.microsoft.com/office/powerpoint/2010/main" val="210788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87D169-32E8-A3EE-E540-39E11489C0B2}"/>
              </a:ext>
            </a:extLst>
          </p:cNvPr>
          <p:cNvSpPr>
            <a:spLocks noGrp="1"/>
          </p:cNvSpPr>
          <p:nvPr>
            <p:ph type="ftr" sz="quarter" idx="76"/>
          </p:nvPr>
        </p:nvSpPr>
        <p:spPr/>
        <p:txBody>
          <a:bodyPr/>
          <a:lstStyle/>
          <a:p>
            <a:r>
              <a:rPr lang="en-US" dirty="0"/>
              <a:t>Movie Rental analysis</a:t>
            </a:r>
          </a:p>
        </p:txBody>
      </p:sp>
      <p:sp>
        <p:nvSpPr>
          <p:cNvPr id="5" name="Title 2">
            <a:extLst>
              <a:ext uri="{FF2B5EF4-FFF2-40B4-BE49-F238E27FC236}">
                <a16:creationId xmlns:a16="http://schemas.microsoft.com/office/drawing/2014/main" id="{57D58189-25F8-22AE-6869-41F5BDBC3D66}"/>
              </a:ext>
            </a:extLst>
          </p:cNvPr>
          <p:cNvSpPr>
            <a:spLocks noGrp="1"/>
          </p:cNvSpPr>
          <p:nvPr>
            <p:ph type="title"/>
          </p:nvPr>
        </p:nvSpPr>
        <p:spPr>
          <a:xfrm>
            <a:off x="111760" y="467360"/>
            <a:ext cx="8825023" cy="447040"/>
          </a:xfrm>
        </p:spPr>
        <p:txBody>
          <a:bodyPr/>
          <a:lstStyle/>
          <a:p>
            <a:r>
              <a:rPr lang="en-US" sz="2000" dirty="0"/>
              <a:t>5. Are certain language films more popular among specific customer segments?</a:t>
            </a:r>
          </a:p>
        </p:txBody>
      </p:sp>
      <p:pic>
        <p:nvPicPr>
          <p:cNvPr id="6" name="Picture 5">
            <a:extLst>
              <a:ext uri="{FF2B5EF4-FFF2-40B4-BE49-F238E27FC236}">
                <a16:creationId xmlns:a16="http://schemas.microsoft.com/office/drawing/2014/main" id="{6F7C0C4A-BB7E-FE36-0A59-622A4EC59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12" y="914400"/>
            <a:ext cx="5378908" cy="503573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B7EEA3B-1EFF-F7E9-5932-B05997101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972" y="914400"/>
            <a:ext cx="5378908" cy="2086980"/>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A0A75274-0142-08B6-0D35-2127E137770A}"/>
              </a:ext>
            </a:extLst>
          </p:cNvPr>
          <p:cNvSpPr txBox="1"/>
          <p:nvPr/>
        </p:nvSpPr>
        <p:spPr>
          <a:xfrm>
            <a:off x="5725972" y="3448420"/>
            <a:ext cx="609600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6">
                    <a:lumMod val="90000"/>
                    <a:lumOff val="10000"/>
                  </a:schemeClr>
                </a:solidFill>
              </a:rPr>
              <a:t>Customers who are fluent or proficient in a particular language may gravitate towards films in that language. Immigrants are living in Australia may prefer to watch films in their native language as a way to connect with their culture and language.</a:t>
            </a:r>
          </a:p>
          <a:p>
            <a:pPr marL="285750" indent="-285750">
              <a:buFont typeface="Arial" panose="020B0604020202020204" pitchFamily="34" charset="0"/>
              <a:buChar char="•"/>
            </a:pPr>
            <a:r>
              <a:rPr lang="en-US" dirty="0">
                <a:solidFill>
                  <a:schemeClr val="accent6">
                    <a:lumMod val="90000"/>
                    <a:lumOff val="10000"/>
                  </a:schemeClr>
                </a:solidFill>
              </a:rPr>
              <a:t>India and china have most popular customers in English language</a:t>
            </a:r>
            <a:endParaRPr lang="en-US" sz="2000" dirty="0">
              <a:solidFill>
                <a:schemeClr val="accent6">
                  <a:lumMod val="90000"/>
                  <a:lumOff val="10000"/>
                </a:schemeClr>
              </a:solidFill>
            </a:endParaRPr>
          </a:p>
        </p:txBody>
      </p:sp>
    </p:spTree>
    <p:extLst>
      <p:ext uri="{BB962C8B-B14F-4D97-AF65-F5344CB8AC3E}">
        <p14:creationId xmlns:p14="http://schemas.microsoft.com/office/powerpoint/2010/main" val="315710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2">
            <a:extLst>
              <a:ext uri="{FF2B5EF4-FFF2-40B4-BE49-F238E27FC236}">
                <a16:creationId xmlns:a16="http://schemas.microsoft.com/office/drawing/2014/main" id="{A0CEB93B-96C0-EA92-819D-6C6F2094A919}"/>
              </a:ext>
            </a:extLst>
          </p:cNvPr>
          <p:cNvSpPr>
            <a:spLocks noGrp="1"/>
          </p:cNvSpPr>
          <p:nvPr>
            <p:ph type="title"/>
          </p:nvPr>
        </p:nvSpPr>
        <p:spPr>
          <a:xfrm>
            <a:off x="0" y="386080"/>
            <a:ext cx="8825023" cy="447040"/>
          </a:xfrm>
        </p:spPr>
        <p:txBody>
          <a:bodyPr/>
          <a:lstStyle/>
          <a:p>
            <a:r>
              <a:rPr lang="en-US" sz="2000" dirty="0"/>
              <a:t>6. How does customer loyalty impact sales revenue over time?</a:t>
            </a:r>
          </a:p>
        </p:txBody>
      </p:sp>
      <p:pic>
        <p:nvPicPr>
          <p:cNvPr id="51" name="Picture 50">
            <a:extLst>
              <a:ext uri="{FF2B5EF4-FFF2-40B4-BE49-F238E27FC236}">
                <a16:creationId xmlns:a16="http://schemas.microsoft.com/office/drawing/2014/main" id="{F361F504-05C6-551C-AEAB-400171B4E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757" y="965200"/>
            <a:ext cx="6726873" cy="2001520"/>
          </a:xfrm>
          <a:prstGeom prst="rect">
            <a:avLst/>
          </a:prstGeom>
          <a:ln>
            <a:noFill/>
          </a:ln>
          <a:effectLst>
            <a:outerShdw blurRad="190500" algn="tl" rotWithShape="0">
              <a:srgbClr val="000000">
                <a:alpha val="70000"/>
              </a:srgbClr>
            </a:outerShdw>
          </a:effectLst>
        </p:spPr>
      </p:pic>
      <p:graphicFrame>
        <p:nvGraphicFramePr>
          <p:cNvPr id="52" name="Chart 51">
            <a:extLst>
              <a:ext uri="{FF2B5EF4-FFF2-40B4-BE49-F238E27FC236}">
                <a16:creationId xmlns:a16="http://schemas.microsoft.com/office/drawing/2014/main" id="{53C33E34-8141-1A08-EFC4-FE008726D6BA}"/>
              </a:ext>
            </a:extLst>
          </p:cNvPr>
          <p:cNvGraphicFramePr>
            <a:graphicFrameLocks/>
          </p:cNvGraphicFramePr>
          <p:nvPr>
            <p:extLst>
              <p:ext uri="{D42A27DB-BD31-4B8C-83A1-F6EECF244321}">
                <p14:modId xmlns:p14="http://schemas.microsoft.com/office/powerpoint/2010/main" val="4127857930"/>
              </p:ext>
            </p:extLst>
          </p:nvPr>
        </p:nvGraphicFramePr>
        <p:xfrm>
          <a:off x="7984807" y="660399"/>
          <a:ext cx="3862157" cy="2082801"/>
        </p:xfrm>
        <a:graphic>
          <a:graphicData uri="http://schemas.openxmlformats.org/drawingml/2006/chart">
            <c:chart xmlns:c="http://schemas.openxmlformats.org/drawingml/2006/chart" xmlns:r="http://schemas.openxmlformats.org/officeDocument/2006/relationships" r:id="rId4"/>
          </a:graphicData>
        </a:graphic>
      </p:graphicFrame>
      <p:pic>
        <p:nvPicPr>
          <p:cNvPr id="54" name="Picture 53">
            <a:extLst>
              <a:ext uri="{FF2B5EF4-FFF2-40B4-BE49-F238E27FC236}">
                <a16:creationId xmlns:a16="http://schemas.microsoft.com/office/drawing/2014/main" id="{EBAD0903-4896-8EE7-BDF6-765D3C3DB2DF}"/>
              </a:ext>
            </a:extLst>
          </p:cNvPr>
          <p:cNvPicPr>
            <a:picLocks noChangeAspect="1"/>
          </p:cNvPicPr>
          <p:nvPr/>
        </p:nvPicPr>
        <p:blipFill>
          <a:blip r:embed="rId5"/>
          <a:stretch>
            <a:fillRect/>
          </a:stretch>
        </p:blipFill>
        <p:spPr>
          <a:xfrm>
            <a:off x="1035937" y="3670811"/>
            <a:ext cx="5487166" cy="1771897"/>
          </a:xfrm>
          <a:prstGeom prst="rect">
            <a:avLst/>
          </a:prstGeom>
        </p:spPr>
      </p:pic>
      <p:sp>
        <p:nvSpPr>
          <p:cNvPr id="58" name="TextBox 57">
            <a:extLst>
              <a:ext uri="{FF2B5EF4-FFF2-40B4-BE49-F238E27FC236}">
                <a16:creationId xmlns:a16="http://schemas.microsoft.com/office/drawing/2014/main" id="{D47144AB-9E3F-B66F-1D14-CF962A9570BC}"/>
              </a:ext>
            </a:extLst>
          </p:cNvPr>
          <p:cNvSpPr txBox="1"/>
          <p:nvPr/>
        </p:nvSpPr>
        <p:spPr>
          <a:xfrm>
            <a:off x="7305040" y="3237989"/>
            <a:ext cx="4287520" cy="3139321"/>
          </a:xfrm>
          <a:prstGeom prst="rect">
            <a:avLst/>
          </a:prstGeom>
          <a:noFill/>
        </p:spPr>
        <p:txBody>
          <a:bodyPr wrap="square">
            <a:spAutoFit/>
          </a:bodyPr>
          <a:lstStyle/>
          <a:p>
            <a:r>
              <a:rPr lang="en-US" dirty="0">
                <a:solidFill>
                  <a:schemeClr val="accent6">
                    <a:lumMod val="90000"/>
                    <a:lumOff val="10000"/>
                  </a:schemeClr>
                </a:solidFill>
              </a:rPr>
              <a:t>*Definitely customer loyalty has impact on rent of movies .</a:t>
            </a:r>
          </a:p>
          <a:p>
            <a:r>
              <a:rPr lang="en-US" dirty="0">
                <a:solidFill>
                  <a:schemeClr val="accent6">
                    <a:lumMod val="90000"/>
                    <a:lumOff val="10000"/>
                  </a:schemeClr>
                </a:solidFill>
              </a:rPr>
              <a:t> *in the month of may we have only less number of rents and in the month of July and august have more revenue</a:t>
            </a:r>
          </a:p>
          <a:p>
            <a:r>
              <a:rPr lang="en-US" dirty="0">
                <a:solidFill>
                  <a:schemeClr val="accent6">
                    <a:lumMod val="90000"/>
                    <a:lumOff val="10000"/>
                  </a:schemeClr>
                </a:solidFill>
              </a:rPr>
              <a:t>*Loyal customers can lead to increased sales revenue over time because they are a stable source of income. </a:t>
            </a:r>
          </a:p>
          <a:p>
            <a:r>
              <a:rPr lang="en-US" dirty="0">
                <a:solidFill>
                  <a:schemeClr val="accent6">
                    <a:lumMod val="90000"/>
                    <a:lumOff val="10000"/>
                  </a:schemeClr>
                </a:solidFill>
              </a:rPr>
              <a:t>* Customer loyalty impact on Repeat Purchases and Reduce Marketing Cost and Mouth Refer</a:t>
            </a:r>
            <a:endParaRPr lang="en-IN" dirty="0">
              <a:solidFill>
                <a:schemeClr val="accent6">
                  <a:lumMod val="90000"/>
                  <a:lumOff val="10000"/>
                </a:schemeClr>
              </a:solidFill>
            </a:endParaRPr>
          </a:p>
        </p:txBody>
      </p:sp>
      <p:sp>
        <p:nvSpPr>
          <p:cNvPr id="59" name="Footer Placeholder 3">
            <a:extLst>
              <a:ext uri="{FF2B5EF4-FFF2-40B4-BE49-F238E27FC236}">
                <a16:creationId xmlns:a16="http://schemas.microsoft.com/office/drawing/2014/main" id="{986B15C8-D1DF-0537-7906-7651DB2EB348}"/>
              </a:ext>
            </a:extLst>
          </p:cNvPr>
          <p:cNvSpPr txBox="1">
            <a:spLocks/>
          </p:cNvSpPr>
          <p:nvPr/>
        </p:nvSpPr>
        <p:spPr>
          <a:xfrm>
            <a:off x="484632" y="6217921"/>
            <a:ext cx="1897061" cy="2540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Movie Rental analysis</a:t>
            </a:r>
          </a:p>
        </p:txBody>
      </p:sp>
    </p:spTree>
    <p:extLst>
      <p:ext uri="{BB962C8B-B14F-4D97-AF65-F5344CB8AC3E}">
        <p14:creationId xmlns:p14="http://schemas.microsoft.com/office/powerpoint/2010/main" val="2517140333"/>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1152</TotalTime>
  <Words>2683</Words>
  <Application>Microsoft Office PowerPoint</Application>
  <PresentationFormat>Widescreen</PresentationFormat>
  <Paragraphs>306</Paragraphs>
  <Slides>40</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等线</vt:lpstr>
      <vt:lpstr>Abadi</vt:lpstr>
      <vt:lpstr>Arial</vt:lpstr>
      <vt:lpstr>Calibri</vt:lpstr>
      <vt:lpstr>Plus Jakarta Sans</vt:lpstr>
      <vt:lpstr>Posterama</vt:lpstr>
      <vt:lpstr>Posterama Text Black</vt:lpstr>
      <vt:lpstr>Posterama Text SemiBold</vt:lpstr>
      <vt:lpstr>Tenorite</vt:lpstr>
      <vt:lpstr>Custom​​</vt:lpstr>
      <vt:lpstr>Movie Rental Analysis</vt:lpstr>
      <vt:lpstr>Agenda</vt:lpstr>
      <vt:lpstr>Introduction</vt:lpstr>
      <vt:lpstr>Exploratory Data Analysis</vt:lpstr>
      <vt:lpstr>1.What are the purchasing patterns of new customers versus repeat customers?</vt:lpstr>
      <vt:lpstr>2.Which films have the highest rental rates and are most in demand?</vt:lpstr>
      <vt:lpstr>4. Are there seasonal trends in customer behavior across different locations?</vt:lpstr>
      <vt:lpstr>5. Are certain language films more popular among specific customer segments?</vt:lpstr>
      <vt:lpstr>6. How does customer loyalty impact sales revenue over time?</vt:lpstr>
      <vt:lpstr>7. Are certain film categories more popular in specific locations?</vt:lpstr>
      <vt:lpstr>8. How does the availability and knowledge of staff affect customer ratings? </vt:lpstr>
      <vt:lpstr>9. How does the proximity of stores to customers impact rental frequency </vt:lpstr>
      <vt:lpstr>PowerPoint Presentation</vt:lpstr>
      <vt:lpstr>PowerPoint Presentation</vt:lpstr>
      <vt:lpstr>PowerPoint Presentation</vt:lpstr>
      <vt:lpstr>PowerPoint Presentation</vt:lpstr>
      <vt:lpstr>PowerPoint Presentation</vt:lpstr>
      <vt:lpstr>PowerPoint Presentation</vt:lpstr>
      <vt:lpstr>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Rental Analysis</dc:title>
  <dc:creator>Naveen Kumar</dc:creator>
  <cp:lastModifiedBy>Naveen Kumar</cp:lastModifiedBy>
  <cp:revision>9</cp:revision>
  <dcterms:created xsi:type="dcterms:W3CDTF">2024-03-24T11:57:28Z</dcterms:created>
  <dcterms:modified xsi:type="dcterms:W3CDTF">2024-03-26T06:08:33Z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